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5" r:id="rId4"/>
    <p:sldId id="272" r:id="rId5"/>
    <p:sldId id="276" r:id="rId6"/>
    <p:sldId id="277" r:id="rId7"/>
    <p:sldId id="278" r:id="rId8"/>
    <p:sldId id="279" r:id="rId9"/>
    <p:sldId id="280" r:id="rId10"/>
    <p:sldId id="273" r:id="rId11"/>
    <p:sldId id="258" r:id="rId12"/>
    <p:sldId id="260" r:id="rId13"/>
    <p:sldId id="259" r:id="rId14"/>
    <p:sldId id="261" r:id="rId15"/>
    <p:sldId id="262" r:id="rId16"/>
    <p:sldId id="263" r:id="rId17"/>
    <p:sldId id="274" r:id="rId18"/>
    <p:sldId id="266" r:id="rId19"/>
    <p:sldId id="267" r:id="rId20"/>
    <p:sldId id="269" r:id="rId21"/>
    <p:sldId id="281" r:id="rId22"/>
    <p:sldId id="275" r:id="rId2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17F2D-6E19-084E-9DE2-E4D545FEEA7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6C570-DA1E-984A-BA8B-EB024F6E2C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736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601AA0-E2DB-734D-9B8C-F6A597C5653A}" type="slidenum">
              <a:rPr lang="en-GB"/>
              <a:pPr/>
              <a:t>5</a:t>
            </a:fld>
            <a:endParaRPr lang="en-GB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sv-SE"/>
          </a:p>
        </p:txBody>
      </p:sp>
      <p:sp>
        <p:nvSpPr>
          <p:cNvPr id="481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05" y="4342191"/>
            <a:ext cx="5025926" cy="41108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4CC8E9-BF3F-EA46-9140-46D3E8583527}" type="slidenum">
              <a:rPr lang="en-GB"/>
              <a:pPr/>
              <a:t>6</a:t>
            </a:fld>
            <a:endParaRPr lang="en-GB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sv-SE"/>
          </a:p>
        </p:txBody>
      </p:sp>
      <p:sp>
        <p:nvSpPr>
          <p:cNvPr id="491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05" y="4342191"/>
            <a:ext cx="5025926" cy="41108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A0F0E8-CCBD-E140-A874-4B88E67457F9}" type="slidenum">
              <a:rPr lang="en-GB"/>
              <a:pPr/>
              <a:t>7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sv-SE"/>
          </a:p>
        </p:txBody>
      </p:sp>
      <p:sp>
        <p:nvSpPr>
          <p:cNvPr id="501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05" y="4342191"/>
            <a:ext cx="5025926" cy="41108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44AB3F-D709-5D4E-8ED3-550ABFB2AD00}" type="slidenum">
              <a:rPr lang="en-GB"/>
              <a:pPr/>
              <a:t>8</a:t>
            </a:fld>
            <a:endParaRPr lang="en-GB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sv-SE"/>
          </a:p>
        </p:txBody>
      </p:sp>
      <p:sp>
        <p:nvSpPr>
          <p:cNvPr id="512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05" y="4342191"/>
            <a:ext cx="5025926" cy="41108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C5D82-4CAF-0946-9B0D-E24DECB84D70}" type="slidenum">
              <a:rPr lang="en-GB"/>
              <a:pPr/>
              <a:t>9</a:t>
            </a:fld>
            <a:endParaRPr lang="en-GB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sv-SE"/>
          </a:p>
        </p:txBody>
      </p:sp>
      <p:sp>
        <p:nvSpPr>
          <p:cNvPr id="522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05" y="4342191"/>
            <a:ext cx="5025926" cy="41108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71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19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6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14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62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4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3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90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3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866A-F703-3843-BCAB-87A626FEAF6E}" type="datetimeFigureOut">
              <a:rPr lang="sv-SE" smtClean="0"/>
              <a:t>10/1/12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F5E5-71EF-4F4B-9E4C-B67B9161FAC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99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modelica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Vertical</a:t>
            </a:r>
            <a:r>
              <a:rPr lang="sv-SE" dirty="0" smtClean="0"/>
              <a:t> Integration in </a:t>
            </a:r>
            <a:r>
              <a:rPr lang="sv-SE" dirty="0" err="1" smtClean="0"/>
              <a:t>Tool</a:t>
            </a:r>
            <a:r>
              <a:rPr lang="sv-SE" dirty="0" smtClean="0"/>
              <a:t> </a:t>
            </a:r>
            <a:r>
              <a:rPr lang="sv-SE" dirty="0" err="1" smtClean="0"/>
              <a:t>Chains</a:t>
            </a:r>
            <a:r>
              <a:rPr lang="sv-SE" dirty="0" smtClean="0"/>
              <a:t> for </a:t>
            </a:r>
            <a:r>
              <a:rPr lang="sv-SE" dirty="0" err="1" smtClean="0"/>
              <a:t>Modeling</a:t>
            </a:r>
            <a:r>
              <a:rPr lang="sv-SE" dirty="0" smtClean="0"/>
              <a:t> Simulation and </a:t>
            </a:r>
            <a:r>
              <a:rPr lang="sv-SE" dirty="0" err="1" smtClean="0"/>
              <a:t>Optimization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Large</a:t>
            </a:r>
            <a:r>
              <a:rPr lang="sv-SE" dirty="0" err="1"/>
              <a:t>-</a:t>
            </a:r>
            <a:r>
              <a:rPr lang="sv-SE" dirty="0" err="1" smtClean="0"/>
              <a:t>Scale</a:t>
            </a:r>
            <a:r>
              <a:rPr lang="sv-SE" dirty="0" smtClean="0"/>
              <a:t> Systems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 smtClean="0"/>
              <a:t>Johan Åkesson, </a:t>
            </a:r>
            <a:r>
              <a:rPr lang="sv-SE" sz="2400" dirty="0" err="1" smtClean="0"/>
              <a:t>Modelon</a:t>
            </a:r>
            <a:r>
              <a:rPr lang="sv-SE" sz="2400" dirty="0" smtClean="0"/>
              <a:t> AB/Lund University</a:t>
            </a:r>
          </a:p>
          <a:p>
            <a:endParaRPr lang="sv-SE" sz="2400" dirty="0" smtClean="0"/>
          </a:p>
          <a:p>
            <a:r>
              <a:rPr lang="sv-SE" sz="1700" dirty="0" err="1" smtClean="0"/>
              <a:t>Thanks</a:t>
            </a:r>
            <a:r>
              <a:rPr lang="sv-SE" sz="1700" dirty="0" smtClean="0"/>
              <a:t> </a:t>
            </a:r>
            <a:r>
              <a:rPr lang="sv-SE" sz="1700" dirty="0" err="1" smtClean="0"/>
              <a:t>to</a:t>
            </a:r>
            <a:endParaRPr lang="sv-SE" sz="1700" dirty="0" smtClean="0"/>
          </a:p>
          <a:p>
            <a:r>
              <a:rPr lang="sv-SE" sz="1700" dirty="0" smtClean="0"/>
              <a:t>Joel Andersson, Niklas Andersson, Magnus Gäfvert, Staffan </a:t>
            </a:r>
            <a:r>
              <a:rPr lang="sv-SE" sz="1700" dirty="0" err="1" smtClean="0"/>
              <a:t>Haugwitz</a:t>
            </a:r>
            <a:r>
              <a:rPr lang="sv-SE" sz="1700" dirty="0" smtClean="0"/>
              <a:t>, </a:t>
            </a:r>
            <a:br>
              <a:rPr lang="sv-SE" sz="1700" dirty="0" smtClean="0"/>
            </a:br>
            <a:r>
              <a:rPr lang="sv-SE" sz="1700" dirty="0" smtClean="0"/>
              <a:t>Görel Hedin, Per-Ola Larsson, Alexandra Lind, </a:t>
            </a:r>
            <a:r>
              <a:rPr lang="sv-SE" sz="1700" dirty="0" err="1" smtClean="0"/>
              <a:t>Kilian</a:t>
            </a:r>
            <a:r>
              <a:rPr lang="sv-SE" sz="1700" dirty="0" smtClean="0"/>
              <a:t> Link, </a:t>
            </a:r>
            <a:br>
              <a:rPr lang="sv-SE" sz="1700" dirty="0" smtClean="0"/>
            </a:br>
            <a:r>
              <a:rPr lang="sv-SE" sz="1700" dirty="0" smtClean="0"/>
              <a:t>Fredrik Magnusson, Elin Sällberg, Stephane </a:t>
            </a:r>
            <a:r>
              <a:rPr lang="sv-SE" sz="1700" dirty="0" err="1" smtClean="0"/>
              <a:t>Velut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1323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 descr="Screen shot 2012-09-18 at 11.55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5122710"/>
            <a:ext cx="2260600" cy="166151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244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A</a:t>
            </a:r>
            <a:r>
              <a:rPr lang="sv-SE" dirty="0" smtClean="0"/>
              <a:t> </a:t>
            </a:r>
            <a:r>
              <a:rPr lang="sv-SE" dirty="0" err="1" smtClean="0"/>
              <a:t>Modelica-based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Tool</a:t>
            </a:r>
            <a:r>
              <a:rPr lang="sv-SE" dirty="0" smtClean="0"/>
              <a:t> </a:t>
            </a:r>
            <a:r>
              <a:rPr lang="sv-SE" dirty="0" err="1"/>
              <a:t>C</a:t>
            </a:r>
            <a:r>
              <a:rPr lang="sv-SE" dirty="0" err="1" smtClean="0"/>
              <a:t>hain</a:t>
            </a:r>
            <a:endParaRPr lang="sv-SE" dirty="0"/>
          </a:p>
        </p:txBody>
      </p:sp>
      <p:sp>
        <p:nvSpPr>
          <p:cNvPr id="5" name="Down Arrow 5"/>
          <p:cNvSpPr/>
          <p:nvPr/>
        </p:nvSpPr>
        <p:spPr>
          <a:xfrm rot="16200000">
            <a:off x="3380153" y="2675397"/>
            <a:ext cx="568379" cy="280530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own Arrow 6"/>
          <p:cNvSpPr/>
          <p:nvPr/>
        </p:nvSpPr>
        <p:spPr>
          <a:xfrm rot="16200000">
            <a:off x="4986816" y="2675399"/>
            <a:ext cx="568379" cy="280530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5411271" y="2267336"/>
            <a:ext cx="1963693" cy="985355"/>
          </a:xfrm>
          <a:prstGeom prst="roundRect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Symbolic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maniulation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 smtClean="0">
                <a:solidFill>
                  <a:prstClr val="white"/>
                </a:solidFill>
                <a:latin typeface="Calibri"/>
              </a:rPr>
              <a:t>Index </a:t>
            </a:r>
            <a:r>
              <a:rPr lang="sv-SE" sz="1400" kern="0" dirty="0" err="1" smtClean="0">
                <a:solidFill>
                  <a:prstClr val="white"/>
                </a:solidFill>
                <a:latin typeface="Calibri"/>
              </a:rPr>
              <a:t>reduction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Analytic solution of simple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equations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3524077" y="3386075"/>
            <a:ext cx="1963693" cy="985355"/>
          </a:xfrm>
          <a:prstGeom prst="roundRect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generation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Residual equations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 Jacobians</a:t>
            </a:r>
          </a:p>
        </p:txBody>
      </p:sp>
      <p:sp>
        <p:nvSpPr>
          <p:cNvPr id="10" name="Down Arrow 10"/>
          <p:cNvSpPr/>
          <p:nvPr/>
        </p:nvSpPr>
        <p:spPr>
          <a:xfrm>
            <a:off x="6142778" y="3252691"/>
            <a:ext cx="561055" cy="284189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own Arrow 12"/>
          <p:cNvSpPr/>
          <p:nvPr/>
        </p:nvSpPr>
        <p:spPr>
          <a:xfrm>
            <a:off x="2339538" y="4274826"/>
            <a:ext cx="561055" cy="284189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3"/>
          <p:cNvSpPr/>
          <p:nvPr/>
        </p:nvSpPr>
        <p:spPr>
          <a:xfrm>
            <a:off x="1617599" y="4559015"/>
            <a:ext cx="1963693" cy="985355"/>
          </a:xfrm>
          <a:prstGeom prst="roundRect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Numerical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solvers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 smtClean="0">
                <a:solidFill>
                  <a:prstClr val="white"/>
                </a:solidFill>
                <a:latin typeface="Calibri"/>
              </a:rPr>
              <a:t>NLP </a:t>
            </a:r>
            <a:r>
              <a:rPr lang="sv-SE" sz="1400" kern="0" dirty="0" err="1" smtClean="0">
                <a:solidFill>
                  <a:prstClr val="white"/>
                </a:solidFill>
                <a:latin typeface="Calibri"/>
              </a:rPr>
              <a:t>algorithms</a:t>
            </a:r>
            <a:endParaRPr lang="sv-SE" sz="1400" kern="0" dirty="0" smtClean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Integrators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Down Arrow 14"/>
          <p:cNvSpPr/>
          <p:nvPr/>
        </p:nvSpPr>
        <p:spPr>
          <a:xfrm rot="5400000">
            <a:off x="5335788" y="3738489"/>
            <a:ext cx="568381" cy="280528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5"/>
          <p:cNvSpPr/>
          <p:nvPr/>
        </p:nvSpPr>
        <p:spPr>
          <a:xfrm>
            <a:off x="5479714" y="4559015"/>
            <a:ext cx="1879684" cy="1001740"/>
          </a:xfrm>
          <a:prstGeom prst="roundRect">
            <a:avLst>
              <a:gd name="adj" fmla="val 20670"/>
            </a:avLst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 processing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Visualization</a:t>
            </a:r>
          </a:p>
        </p:txBody>
      </p:sp>
      <p:pic>
        <p:nvPicPr>
          <p:cNvPr id="16" name="Bildobjekt 4" descr="Picture 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2" y="274637"/>
            <a:ext cx="2136135" cy="212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8"/>
          <p:cNvSpPr/>
          <p:nvPr/>
        </p:nvSpPr>
        <p:spPr>
          <a:xfrm>
            <a:off x="1560384" y="2267336"/>
            <a:ext cx="1963693" cy="985355"/>
          </a:xfrm>
          <a:prstGeom prst="roundRect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Flattening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Modelica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source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code</a:t>
            </a:r>
            <a:r>
              <a:rPr lang="sv-SE" sz="1400" kern="0" dirty="0">
                <a:solidFill>
                  <a:prstClr val="white"/>
                </a:solidFill>
                <a:latin typeface="Calibri"/>
              </a:rPr>
              <a:t/>
            </a:r>
            <a:br>
              <a:rPr lang="sv-SE" sz="1400" kern="0" dirty="0">
                <a:solidFill>
                  <a:prstClr val="white"/>
                </a:solidFill>
                <a:latin typeface="Calibri"/>
              </a:rPr>
            </a:br>
            <a:r>
              <a:rPr lang="sv-SE" sz="1400" kern="0" dirty="0" err="1" smtClean="0">
                <a:solidFill>
                  <a:prstClr val="white"/>
                </a:solidFill>
                <a:latin typeface="Calibri"/>
              </a:rPr>
              <a:t>Compiler</a:t>
            </a:r>
            <a:r>
              <a:rPr lang="sv-SE" sz="1400" kern="0" dirty="0" smtClean="0">
                <a:solidFill>
                  <a:prstClr val="white"/>
                </a:solidFill>
                <a:latin typeface="Calibri"/>
              </a:rPr>
              <a:t> front-end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ounded Rectangle 8"/>
          <p:cNvSpPr/>
          <p:nvPr/>
        </p:nvSpPr>
        <p:spPr>
          <a:xfrm>
            <a:off x="3804608" y="2426976"/>
            <a:ext cx="1326132" cy="7921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>
                <a:solidFill>
                  <a:schemeClr val="tx1"/>
                </a:solidFill>
                <a:latin typeface="Calibri"/>
              </a:rPr>
              <a:t>U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nstructured</a:t>
            </a:r>
            <a:endParaRPr lang="sv-SE" sz="1400" kern="0" dirty="0">
              <a:solidFill>
                <a:schemeClr val="tx1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Flat DAE</a:t>
            </a:r>
          </a:p>
        </p:txBody>
      </p:sp>
      <p:sp>
        <p:nvSpPr>
          <p:cNvPr id="20" name="Rounded Rectangle 8"/>
          <p:cNvSpPr/>
          <p:nvPr/>
        </p:nvSpPr>
        <p:spPr>
          <a:xfrm>
            <a:off x="5760243" y="3536880"/>
            <a:ext cx="1326132" cy="7921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Transformed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>
                <a:solidFill>
                  <a:schemeClr val="tx1"/>
                </a:solidFill>
                <a:latin typeface="Calibri"/>
              </a:rPr>
              <a:t>f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lat</a:t>
            </a:r>
            <a:r>
              <a:rPr kumimoji="0" lang="sv-SE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DAE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Rounded Rectangle 8"/>
          <p:cNvSpPr/>
          <p:nvPr/>
        </p:nvSpPr>
        <p:spPr>
          <a:xfrm>
            <a:off x="1909257" y="3482679"/>
            <a:ext cx="1326132" cy="7921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sv-SE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8"/>
          <p:cNvSpPr/>
          <p:nvPr/>
        </p:nvSpPr>
        <p:spPr>
          <a:xfrm>
            <a:off x="3861823" y="4752223"/>
            <a:ext cx="1326132" cy="7921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 smtClean="0">
                <a:solidFill>
                  <a:schemeClr val="tx1"/>
                </a:solidFill>
                <a:latin typeface="Calibri"/>
              </a:rPr>
              <a:t>Solution </a:t>
            </a:r>
            <a:r>
              <a:rPr lang="sv-SE" sz="1400" kern="0" dirty="0" err="1" smtClean="0">
                <a:solidFill>
                  <a:schemeClr val="tx1"/>
                </a:solidFill>
                <a:latin typeface="Calibri"/>
              </a:rPr>
              <a:t>profiles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Down Arrow 14"/>
          <p:cNvSpPr/>
          <p:nvPr/>
        </p:nvSpPr>
        <p:spPr>
          <a:xfrm rot="5400000">
            <a:off x="3099622" y="3738489"/>
            <a:ext cx="568381" cy="280528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Down Arrow 5"/>
          <p:cNvSpPr/>
          <p:nvPr/>
        </p:nvSpPr>
        <p:spPr>
          <a:xfrm rot="16200000">
            <a:off x="3437368" y="4965914"/>
            <a:ext cx="568379" cy="280530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own Arrow 5"/>
          <p:cNvSpPr/>
          <p:nvPr/>
        </p:nvSpPr>
        <p:spPr>
          <a:xfrm rot="16200000">
            <a:off x="5063316" y="4965914"/>
            <a:ext cx="568379" cy="280530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3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Industrial </a:t>
            </a:r>
            <a:r>
              <a:rPr lang="sv-SE" sz="3200" dirty="0" err="1"/>
              <a:t>Application</a:t>
            </a:r>
            <a:r>
              <a:rPr lang="sv-SE" sz="3200" dirty="0"/>
              <a:t> I</a:t>
            </a:r>
            <a:br>
              <a:rPr lang="sv-SE" sz="3200" dirty="0"/>
            </a:br>
            <a:r>
              <a:rPr lang="sv-SE" sz="3200" dirty="0"/>
              <a:t>Power Plant Start-</a:t>
            </a:r>
            <a:r>
              <a:rPr lang="sv-SE" sz="3200" dirty="0" err="1"/>
              <a:t>up</a:t>
            </a:r>
            <a:r>
              <a:rPr lang="sv-SE" sz="3200" dirty="0"/>
              <a:t> </a:t>
            </a:r>
            <a:r>
              <a:rPr lang="sv-SE" sz="3200" dirty="0" err="1"/>
              <a:t>Optimization</a:t>
            </a:r>
            <a:endParaRPr lang="sv-SE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"/>
          <a:stretch/>
        </p:blipFill>
        <p:spPr bwMode="auto">
          <a:xfrm>
            <a:off x="5476352" y="1136649"/>
            <a:ext cx="3283360" cy="2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29" y="4049486"/>
            <a:ext cx="2913779" cy="234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12"/>
          <p:cNvSpPr txBox="1">
            <a:spLocks noChangeArrowheads="1"/>
          </p:cNvSpPr>
          <p:nvPr/>
        </p:nvSpPr>
        <p:spPr bwMode="auto">
          <a:xfrm>
            <a:off x="746762" y="3724457"/>
            <a:ext cx="453548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en-US" sz="1600" dirty="0" smtClean="0">
                <a:latin typeface="Arial" charset="0"/>
              </a:rPr>
              <a:t>Continuous </a:t>
            </a:r>
            <a:r>
              <a:rPr lang="en-US" sz="1600" dirty="0">
                <a:latin typeface="Arial" charset="0"/>
              </a:rPr>
              <a:t>time states: </a:t>
            </a:r>
            <a:r>
              <a:rPr lang="en-US" sz="1600" b="1" dirty="0" smtClean="0">
                <a:latin typeface="Arial" charset="0"/>
              </a:rPr>
              <a:t>39</a:t>
            </a:r>
            <a:endParaRPr lang="en-US" sz="1600" dirty="0"/>
          </a:p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en-US" sz="1600" dirty="0" smtClean="0">
                <a:latin typeface="Arial" charset="0"/>
              </a:rPr>
              <a:t>Scalar equations: </a:t>
            </a:r>
            <a:r>
              <a:rPr lang="en-US" sz="1600" b="1" dirty="0" smtClean="0">
                <a:latin typeface="Arial" charset="0"/>
              </a:rPr>
              <a:t>569</a:t>
            </a:r>
          </a:p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sv-SE" sz="1600" dirty="0" smtClean="0">
                <a:latin typeface="Arial" charset="0"/>
              </a:rPr>
              <a:t>Algebraic </a:t>
            </a:r>
            <a:r>
              <a:rPr lang="sv-SE" sz="1600" dirty="0">
                <a:latin typeface="Arial" charset="0"/>
              </a:rPr>
              <a:t>variables: </a:t>
            </a:r>
            <a:r>
              <a:rPr lang="sv-SE" sz="1600" b="1" dirty="0" smtClean="0">
                <a:latin typeface="Arial" charset="0"/>
              </a:rPr>
              <a:t>530</a:t>
            </a:r>
          </a:p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sv-SE" sz="1600" dirty="0" smtClean="0">
                <a:latin typeface="Arial" charset="0"/>
              </a:rPr>
              <a:t>NLP equations: </a:t>
            </a:r>
            <a:r>
              <a:rPr lang="sv-SE" sz="1600" b="1" dirty="0" smtClean="0">
                <a:latin typeface="Arial" charset="0"/>
              </a:rPr>
              <a:t>26824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402821" y="1373012"/>
            <a:ext cx="8824686" cy="4924263"/>
          </a:xfrm>
          <a:prstGeom prst="rect">
            <a:avLst/>
          </a:prstGeom>
        </p:spPr>
        <p:txBody>
          <a:bodyPr lIns="92364" tIns="46182" rIns="92364" bIns="46182"/>
          <a:lstStyle>
            <a:lvl1pPr marL="342900" indent="-342900"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7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0" dirty="0" smtClean="0">
                <a:latin typeface="+mn-lt"/>
                <a:cs typeface="TitilliumRegular"/>
              </a:rPr>
              <a:t>Start-up optimization of</a:t>
            </a:r>
            <a:r>
              <a:rPr lang="en-US" b="0" dirty="0">
                <a:latin typeface="+mn-lt"/>
                <a:cs typeface="TitilliumRegular"/>
              </a:rPr>
              <a:t> </a:t>
            </a:r>
            <a:r>
              <a:rPr lang="en-US" b="0" dirty="0" smtClean="0">
                <a:latin typeface="+mn-lt"/>
                <a:cs typeface="TitilliumRegular"/>
              </a:rPr>
              <a:t>combined</a:t>
            </a:r>
            <a:br>
              <a:rPr lang="en-US" b="0" dirty="0" smtClean="0">
                <a:latin typeface="+mn-lt"/>
                <a:cs typeface="TitilliumRegular"/>
              </a:rPr>
            </a:br>
            <a:r>
              <a:rPr lang="en-US" b="0" dirty="0" smtClean="0">
                <a:latin typeface="+mn-lt"/>
                <a:cs typeface="TitilliumRegular"/>
              </a:rPr>
              <a:t>cycle power plants</a:t>
            </a:r>
          </a:p>
          <a:p>
            <a:pPr>
              <a:lnSpc>
                <a:spcPct val="87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0" dirty="0" smtClean="0">
                <a:latin typeface="+mn-lt"/>
                <a:cs typeface="TitilliumRegular"/>
              </a:rPr>
              <a:t>Reduce start-up time</a:t>
            </a:r>
          </a:p>
          <a:p>
            <a:pPr>
              <a:lnSpc>
                <a:spcPct val="87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0" dirty="0" smtClean="0">
                <a:latin typeface="+mn-lt"/>
                <a:cs typeface="TitilliumRegular"/>
              </a:rPr>
              <a:t>Model-based optimization</a:t>
            </a:r>
          </a:p>
          <a:p>
            <a:pPr>
              <a:lnSpc>
                <a:spcPct val="87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0" dirty="0" smtClean="0">
                <a:latin typeface="+mn-lt"/>
                <a:cs typeface="TitilliumRegular"/>
              </a:rPr>
              <a:t>Siemens AG, LU, </a:t>
            </a:r>
            <a:r>
              <a:rPr lang="en-US" b="0" dirty="0" err="1" smtClean="0">
                <a:latin typeface="+mn-lt"/>
                <a:cs typeface="TitilliumRegular"/>
              </a:rPr>
              <a:t>Modelon</a:t>
            </a:r>
            <a:r>
              <a:rPr lang="en-US" b="0" dirty="0">
                <a:latin typeface="+mn-lt"/>
                <a:cs typeface="TitilliumRegular"/>
              </a:rPr>
              <a:t/>
            </a:r>
            <a:br>
              <a:rPr lang="en-US" b="0" dirty="0">
                <a:latin typeface="+mn-lt"/>
                <a:cs typeface="TitilliumRegular"/>
              </a:rPr>
            </a:br>
            <a:r>
              <a:rPr lang="en-US" b="0" dirty="0" smtClean="0">
                <a:latin typeface="+mn-lt"/>
                <a:cs typeface="TitilliumRegular"/>
              </a:rPr>
              <a:t>collaboration</a:t>
            </a:r>
            <a:endParaRPr lang="en-US" b="0" dirty="0">
              <a:latin typeface="+mn-lt"/>
              <a:cs typeface="TitilliumRegular"/>
            </a:endParaRPr>
          </a:p>
        </p:txBody>
      </p:sp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63" y="4049486"/>
            <a:ext cx="2352054" cy="2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96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Industrial Application I</a:t>
            </a:r>
            <a:br>
              <a:rPr lang="en-US" sz="3200" smtClean="0"/>
            </a:br>
            <a:r>
              <a:rPr lang="en-US" sz="3200" smtClean="0"/>
              <a:t>Power Plant Start-up Optimization</a:t>
            </a:r>
            <a:endParaRPr lang="en-US" sz="3200"/>
          </a:p>
        </p:txBody>
      </p:sp>
      <p:sp>
        <p:nvSpPr>
          <p:cNvPr id="4" name="Rektangel med rundade hörn 3"/>
          <p:cNvSpPr/>
          <p:nvPr/>
        </p:nvSpPr>
        <p:spPr>
          <a:xfrm>
            <a:off x="457200" y="1269942"/>
            <a:ext cx="4135647" cy="23218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Lucida Grande"/>
              <a:buChar char="☺"/>
            </a:pPr>
            <a:r>
              <a:rPr lang="en-US" smtClean="0"/>
              <a:t>Design-patterns from Modelica media model libraries applied to optimization-friendly models</a:t>
            </a:r>
          </a:p>
          <a:p>
            <a:pPr marL="285750" indent="-285750">
              <a:buFont typeface="Lucida Grande"/>
              <a:buChar char="☺"/>
            </a:pPr>
            <a:r>
              <a:rPr lang="en-US" smtClean="0"/>
              <a:t>Intuitive high-level descriptions of dynamic optimization problem appreciated by users – a vehicle for communicating ideas</a:t>
            </a:r>
          </a:p>
          <a:p>
            <a:endParaRPr lang="en-US"/>
          </a:p>
        </p:txBody>
      </p:sp>
      <p:sp>
        <p:nvSpPr>
          <p:cNvPr id="5" name="Rektangel med rundade hörn 4"/>
          <p:cNvSpPr/>
          <p:nvPr/>
        </p:nvSpPr>
        <p:spPr>
          <a:xfrm>
            <a:off x="4843230" y="1269941"/>
            <a:ext cx="4135647" cy="23218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Lucida Grande"/>
              <a:buChar char="☹"/>
            </a:pPr>
            <a:r>
              <a:rPr lang="en-US" smtClean="0"/>
              <a:t>Large effort to develop models suitable for optimization</a:t>
            </a:r>
          </a:p>
          <a:p>
            <a:pPr marL="285750" indent="-285750">
              <a:buFont typeface="Lucida Grande"/>
              <a:buChar char="☹"/>
            </a:pPr>
            <a:r>
              <a:rPr lang="en-US" smtClean="0"/>
              <a:t>Scaling of problem significantly more challenging than in simulation</a:t>
            </a:r>
          </a:p>
          <a:p>
            <a:pPr marL="285750" indent="-285750">
              <a:buFont typeface="Lucida Grande"/>
              <a:buChar char="☹"/>
            </a:pPr>
            <a:r>
              <a:rPr lang="en-US" smtClean="0"/>
              <a:t>Convergence and robustness of numerical algorithms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6" name="Rektangel med rundade hörn 5"/>
          <p:cNvSpPr/>
          <p:nvPr/>
        </p:nvSpPr>
        <p:spPr>
          <a:xfrm>
            <a:off x="457200" y="3859600"/>
            <a:ext cx="4135647" cy="2693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mtClean="0"/>
              <a:t>Lessons learnt</a:t>
            </a:r>
          </a:p>
          <a:p>
            <a:pPr marL="285750" indent="-285750">
              <a:buFont typeface="Arial"/>
              <a:buChar char="•"/>
            </a:pPr>
            <a:r>
              <a:rPr lang="en-US" smtClean="0"/>
              <a:t>Modeling for optimization is significantly different from modeling for simulation</a:t>
            </a:r>
          </a:p>
          <a:p>
            <a:pPr marL="285750" indent="-285750">
              <a:buFont typeface="Arial"/>
              <a:buChar char="•"/>
            </a:pPr>
            <a:r>
              <a:rPr lang="en-US" smtClean="0"/>
              <a:t>Numerical optimization algortihm is significantly less robust than simulation algorithm</a:t>
            </a:r>
          </a:p>
          <a:p>
            <a:pPr marL="285750" indent="-285750">
              <a:buFont typeface="Arial"/>
              <a:buChar char="•"/>
            </a:pPr>
            <a:r>
              <a:rPr lang="en-US" smtClean="0"/>
              <a:t>Scaling of problem and initial guesses have major impact </a:t>
            </a:r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-1"/>
          <a:stretch/>
        </p:blipFill>
        <p:spPr bwMode="auto">
          <a:xfrm>
            <a:off x="5285622" y="3746500"/>
            <a:ext cx="3220125" cy="28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14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9900" y="274638"/>
            <a:ext cx="8229600" cy="654032"/>
          </a:xfrm>
        </p:spPr>
        <p:txBody>
          <a:bodyPr>
            <a:noAutofit/>
          </a:bodyPr>
          <a:lstStyle/>
          <a:p>
            <a:r>
              <a:rPr lang="en-US" sz="3200" smtClean="0"/>
              <a:t>Industrial Application II</a:t>
            </a:r>
            <a:br>
              <a:rPr lang="en-US" sz="3200" smtClean="0"/>
            </a:br>
            <a:r>
              <a:rPr lang="en-US" sz="3200" smtClean="0"/>
              <a:t>Grade Changes in Polyethylene Production</a:t>
            </a:r>
            <a:endParaRPr lang="en-US" sz="3200"/>
          </a:p>
        </p:txBody>
      </p:sp>
      <p:pic>
        <p:nvPicPr>
          <p:cNvPr id="4" name="Platshållare för innehåll 3" descr="Screen shot 2012-09-17 at 7.28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9" r="-5309"/>
          <a:stretch>
            <a:fillRect/>
          </a:stretch>
        </p:blipFill>
        <p:spPr>
          <a:xfrm>
            <a:off x="469900" y="3505200"/>
            <a:ext cx="5255880" cy="3136900"/>
          </a:xfrm>
        </p:spPr>
      </p:pic>
      <p:pic>
        <p:nvPicPr>
          <p:cNvPr id="5" name="Content Placeholder 82" descr="PP6_reactors_narrow.jpg"/>
          <p:cNvPicPr>
            <a:picLocks noChangeAspect="1"/>
          </p:cNvPicPr>
          <p:nvPr/>
        </p:nvPicPr>
        <p:blipFill>
          <a:blip r:embed="rId3" cstate="print"/>
          <a:srcRect t="-21" b="-21"/>
          <a:stretch>
            <a:fillRect/>
          </a:stretch>
        </p:blipFill>
        <p:spPr>
          <a:xfrm>
            <a:off x="6236654" y="1175942"/>
            <a:ext cx="2209799" cy="2668565"/>
          </a:xfrm>
          <a:prstGeom prst="rect">
            <a:avLst/>
          </a:prstGeom>
        </p:spPr>
      </p:pic>
      <p:pic>
        <p:nvPicPr>
          <p:cNvPr id="6" name="Platshållare för innehåll 3" descr="Optimizatio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5860" r="1390" b="4035"/>
          <a:stretch/>
        </p:blipFill>
        <p:spPr>
          <a:xfrm>
            <a:off x="6276937" y="5533513"/>
            <a:ext cx="2867063" cy="1324487"/>
          </a:xfrm>
          <a:prstGeom prst="rect">
            <a:avLst/>
          </a:prstGeom>
        </p:spPr>
      </p:pic>
      <p:pic>
        <p:nvPicPr>
          <p:cNvPr id="7" name="Bildobjekt 6" descr="Optimization plo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06" y="4115408"/>
            <a:ext cx="2995293" cy="2619401"/>
          </a:xfrm>
          <a:prstGeom prst="rect">
            <a:avLst/>
          </a:prstGeom>
        </p:spPr>
      </p:pic>
      <p:sp>
        <p:nvSpPr>
          <p:cNvPr id="8" name="Platshållare för innehåll 2"/>
          <p:cNvSpPr txBox="1">
            <a:spLocks/>
          </p:cNvSpPr>
          <p:nvPr/>
        </p:nvSpPr>
        <p:spPr>
          <a:xfrm>
            <a:off x="402821" y="1175942"/>
            <a:ext cx="8824686" cy="4924263"/>
          </a:xfrm>
          <a:prstGeom prst="rect">
            <a:avLst/>
          </a:prstGeom>
        </p:spPr>
        <p:txBody>
          <a:bodyPr lIns="92364" tIns="46182" rIns="92364" bIns="46182"/>
          <a:lstStyle>
            <a:lvl1pPr marL="342900" indent="-342900"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7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0" dirty="0" smtClean="0">
                <a:latin typeface="+mn-lt"/>
                <a:cs typeface="TitilliumRegular"/>
              </a:rPr>
              <a:t>Optimization of economics of</a:t>
            </a:r>
            <a:br>
              <a:rPr lang="en-US" b="0" dirty="0" smtClean="0">
                <a:latin typeface="+mn-lt"/>
                <a:cs typeface="TitilliumRegular"/>
              </a:rPr>
            </a:br>
            <a:r>
              <a:rPr lang="en-US" b="0" dirty="0" smtClean="0">
                <a:latin typeface="+mn-lt"/>
                <a:cs typeface="TitilliumRegular"/>
              </a:rPr>
              <a:t>polyethylene grade changes</a:t>
            </a:r>
          </a:p>
          <a:p>
            <a:pPr>
              <a:lnSpc>
                <a:spcPct val="87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0" dirty="0" smtClean="0">
                <a:latin typeface="+mn-lt"/>
                <a:cs typeface="TitilliumRegular"/>
              </a:rPr>
              <a:t>Model calibration to data</a:t>
            </a:r>
          </a:p>
          <a:p>
            <a:pPr>
              <a:lnSpc>
                <a:spcPct val="87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0" dirty="0" smtClean="0">
                <a:latin typeface="+mn-lt"/>
                <a:cs typeface="TitilliumRegular"/>
              </a:rPr>
              <a:t>Modeling with </a:t>
            </a:r>
            <a:r>
              <a:rPr lang="en-US" b="0" dirty="0" err="1" smtClean="0">
                <a:latin typeface="+mn-lt"/>
                <a:cs typeface="TitilliumRegular"/>
              </a:rPr>
              <a:t>Modelica</a:t>
            </a:r>
            <a:r>
              <a:rPr lang="en-US" b="0" dirty="0" smtClean="0">
                <a:latin typeface="+mn-lt"/>
                <a:cs typeface="TitilliumRegular"/>
              </a:rPr>
              <a:t> and </a:t>
            </a:r>
            <a:r>
              <a:rPr lang="en-US" b="0" dirty="0" err="1" smtClean="0">
                <a:latin typeface="+mn-lt"/>
                <a:cs typeface="TitilliumRegular"/>
              </a:rPr>
              <a:t>Optimica</a:t>
            </a:r>
            <a:endParaRPr lang="en-US" b="0" dirty="0">
              <a:latin typeface="+mn-lt"/>
              <a:cs typeface="TitilliumRegular"/>
            </a:endParaRPr>
          </a:p>
          <a:p>
            <a:pPr>
              <a:lnSpc>
                <a:spcPct val="87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0" dirty="0" smtClean="0">
                <a:latin typeface="+mn-lt"/>
                <a:cs typeface="TitilliumRegular"/>
              </a:rPr>
              <a:t>Development of end-user GUI</a:t>
            </a:r>
          </a:p>
          <a:p>
            <a:pPr>
              <a:lnSpc>
                <a:spcPct val="87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0" dirty="0" smtClean="0">
                <a:latin typeface="+mn-lt"/>
                <a:cs typeface="TitilliumRegular"/>
              </a:rPr>
              <a:t>PIC-LU – Lund University and </a:t>
            </a:r>
            <a:r>
              <a:rPr lang="en-US" b="0" dirty="0" smtClean="0">
                <a:latin typeface="+mn-lt"/>
                <a:cs typeface="TitilliumRegular"/>
              </a:rPr>
              <a:t>Borealis</a:t>
            </a:r>
            <a:endParaRPr lang="en-US" b="0" dirty="0" smtClean="0">
              <a:latin typeface="+mn-lt"/>
              <a:cs typeface="TitilliumRegular"/>
            </a:endParaRPr>
          </a:p>
          <a:p>
            <a:pPr>
              <a:lnSpc>
                <a:spcPct val="87000"/>
              </a:lnSpc>
              <a:spcBef>
                <a:spcPts val="808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b="0" dirty="0">
              <a:latin typeface="+mn-lt"/>
              <a:cs typeface="TitilliumRegular"/>
            </a:endParaRPr>
          </a:p>
        </p:txBody>
      </p:sp>
    </p:spTree>
    <p:extLst>
      <p:ext uri="{BB962C8B-B14F-4D97-AF65-F5344CB8AC3E}">
        <p14:creationId xmlns:p14="http://schemas.microsoft.com/office/powerpoint/2010/main" val="50863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Industrial Application II</a:t>
            </a:r>
            <a:br>
              <a:rPr lang="en-US" sz="3200" smtClean="0"/>
            </a:br>
            <a:r>
              <a:rPr lang="en-US" sz="3200" smtClean="0"/>
              <a:t>Grade Changes in Polyethylene Production</a:t>
            </a:r>
            <a:endParaRPr lang="en-US" sz="3200"/>
          </a:p>
        </p:txBody>
      </p:sp>
      <p:sp>
        <p:nvSpPr>
          <p:cNvPr id="4" name="Rektangel med rundade hörn 3"/>
          <p:cNvSpPr/>
          <p:nvPr/>
        </p:nvSpPr>
        <p:spPr>
          <a:xfrm>
            <a:off x="457200" y="1269942"/>
            <a:ext cx="4135647" cy="24765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Lucida Grande"/>
              <a:buChar char="☺"/>
            </a:pPr>
            <a:r>
              <a:rPr lang="en-US" smtClean="0"/>
              <a:t>Model reuse across different computations</a:t>
            </a:r>
          </a:p>
          <a:p>
            <a:pPr marL="285750" indent="-285750">
              <a:buFont typeface="Lucida Grande"/>
              <a:buChar char="☺"/>
            </a:pPr>
            <a:r>
              <a:rPr lang="en-US" smtClean="0"/>
              <a:t>High-level model and optimization problem formulation enabled promoted focus on problem formulation</a:t>
            </a:r>
          </a:p>
          <a:p>
            <a:pPr marL="285750" indent="-285750">
              <a:buFont typeface="Lucida Grande"/>
              <a:buChar char="☺"/>
            </a:pPr>
            <a:r>
              <a:rPr lang="en-US" smtClean="0"/>
              <a:t>Custom GUI in Python appreciated by end-users</a:t>
            </a:r>
          </a:p>
          <a:p>
            <a:endParaRPr lang="en-US"/>
          </a:p>
        </p:txBody>
      </p:sp>
      <p:sp>
        <p:nvSpPr>
          <p:cNvPr id="5" name="Rektangel med rundade hörn 4"/>
          <p:cNvSpPr/>
          <p:nvPr/>
        </p:nvSpPr>
        <p:spPr>
          <a:xfrm>
            <a:off x="4843230" y="1269941"/>
            <a:ext cx="4135647" cy="23218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Lucida Grande"/>
              <a:buChar char="☹"/>
            </a:pPr>
            <a:r>
              <a:rPr lang="en-US" smtClean="0"/>
              <a:t>Careful manual scaling of problem required for convergence</a:t>
            </a:r>
          </a:p>
          <a:p>
            <a:pPr marL="285750" indent="-285750">
              <a:buFont typeface="Lucida Grande"/>
              <a:buChar char="☹"/>
            </a:pPr>
            <a:r>
              <a:rPr lang="en-US" smtClean="0"/>
              <a:t>Difficult to tailor collocation optimization formulation to problem description</a:t>
            </a:r>
          </a:p>
          <a:p>
            <a:pPr marL="285750" indent="-285750">
              <a:buFont typeface="Lucida Grande"/>
              <a:buChar char="☹"/>
            </a:pPr>
            <a:r>
              <a:rPr lang="en-US" smtClean="0"/>
              <a:t>Non-standard economic cost difficult to handle</a:t>
            </a:r>
          </a:p>
          <a:p>
            <a:pPr marL="285750" indent="-285750">
              <a:buFont typeface="Lucida Grande"/>
              <a:buChar char="☹"/>
            </a:pPr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6" name="Rektangel med rundade hörn 5"/>
          <p:cNvSpPr/>
          <p:nvPr/>
        </p:nvSpPr>
        <p:spPr>
          <a:xfrm>
            <a:off x="457200" y="3859600"/>
            <a:ext cx="4135647" cy="2693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mtClean="0"/>
              <a:t>Lessons learnt</a:t>
            </a:r>
          </a:p>
          <a:p>
            <a:pPr marL="285750" indent="-285750">
              <a:buFont typeface="Arial"/>
              <a:buChar char="•"/>
            </a:pPr>
            <a:r>
              <a:rPr lang="en-US" smtClean="0"/>
              <a:t>Significant advantages from Modelica technology – same model used for steady-state, dynamic simulation, calibration and optimization</a:t>
            </a:r>
          </a:p>
          <a:p>
            <a:pPr marL="285750" indent="-285750">
              <a:buFont typeface="Arial"/>
              <a:buChar char="•"/>
            </a:pPr>
            <a:r>
              <a:rPr lang="en-US" smtClean="0"/>
              <a:t>Increased interaction with discretization sometimes important</a:t>
            </a:r>
          </a:p>
        </p:txBody>
      </p:sp>
      <p:pic>
        <p:nvPicPr>
          <p:cNvPr id="8" name="Platshållare för innehåll 3" descr="Screen shot 2012-09-17 at 7.28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9" r="-5309"/>
          <a:stretch>
            <a:fillRect/>
          </a:stretch>
        </p:blipFill>
        <p:spPr>
          <a:xfrm>
            <a:off x="4705841" y="3859600"/>
            <a:ext cx="4298331" cy="2565400"/>
          </a:xfrm>
        </p:spPr>
      </p:pic>
    </p:spTree>
    <p:extLst>
      <p:ext uri="{BB962C8B-B14F-4D97-AF65-F5344CB8AC3E}">
        <p14:creationId xmlns:p14="http://schemas.microsoft.com/office/powerpoint/2010/main" val="194758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Extension Example – Optimica 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3"/>
            <a:ext cx="3644900" cy="2786078"/>
          </a:xfrm>
        </p:spPr>
        <p:txBody>
          <a:bodyPr/>
          <a:lstStyle/>
          <a:p>
            <a:r>
              <a:rPr lang="en-US" smtClean="0"/>
              <a:t>High-level description of optimization problems</a:t>
            </a:r>
          </a:p>
          <a:p>
            <a:pPr lvl="1"/>
            <a:r>
              <a:rPr lang="en-US" smtClean="0"/>
              <a:t>Steady-state</a:t>
            </a:r>
          </a:p>
          <a:p>
            <a:pPr lvl="1"/>
            <a:r>
              <a:rPr lang="en-US" smtClean="0"/>
              <a:t>Dynamic</a:t>
            </a:r>
          </a:p>
          <a:p>
            <a:r>
              <a:rPr lang="en-US" smtClean="0"/>
              <a:t>Extension to Modelica</a:t>
            </a:r>
          </a:p>
          <a:p>
            <a:pPr lvl="1"/>
            <a:r>
              <a:rPr lang="en-US" smtClean="0"/>
              <a:t>Optimization of physical models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rcRect t="18624"/>
          <a:stretch>
            <a:fillRect/>
          </a:stretch>
        </p:blipFill>
        <p:spPr>
          <a:xfrm>
            <a:off x="457200" y="4183727"/>
            <a:ext cx="4724400" cy="2674273"/>
          </a:xfrm>
          <a:prstGeom prst="rect">
            <a:avLst/>
          </a:prstGeom>
        </p:spPr>
      </p:pic>
      <p:pic>
        <p:nvPicPr>
          <p:cNvPr id="6" name="Bildobjekt 5" descr="Screen shot 2012-09-17 at 8.22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214423"/>
            <a:ext cx="3838873" cy="2427944"/>
          </a:xfrm>
          <a:prstGeom prst="rect">
            <a:avLst/>
          </a:prstGeom>
        </p:spPr>
      </p:pic>
      <p:pic>
        <p:nvPicPr>
          <p:cNvPr id="7" name="Bildobjekt 6" descr="Screen shot 2012-09-17 at 8.27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52" y="4521200"/>
            <a:ext cx="4233781" cy="21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6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>
            <a:off x="457200" y="1269942"/>
            <a:ext cx="4135647" cy="24384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Lucida Grande"/>
              <a:buChar char="☺"/>
            </a:pPr>
            <a:r>
              <a:rPr lang="en-US" smtClean="0"/>
              <a:t>High-level problem descriptions promote focus on formulation rather than encoding</a:t>
            </a:r>
          </a:p>
          <a:p>
            <a:pPr marL="285750" indent="-285750">
              <a:buFont typeface="Lucida Grande"/>
              <a:buChar char="☺"/>
            </a:pPr>
            <a:r>
              <a:rPr lang="en-US" smtClean="0"/>
              <a:t>New users without optimization experience quickly gets up to speed</a:t>
            </a:r>
          </a:p>
          <a:p>
            <a:pPr marL="285750" indent="-285750">
              <a:buFont typeface="Lucida Grande"/>
              <a:buChar char="☺"/>
            </a:pPr>
            <a:r>
              <a:rPr lang="en-US" smtClean="0"/>
              <a:t>Model reuse for different usages</a:t>
            </a:r>
          </a:p>
          <a:p>
            <a:pPr marL="285750" indent="-285750">
              <a:buFont typeface="Lucida Grande"/>
              <a:buChar char="☺"/>
            </a:pPr>
            <a:r>
              <a:rPr lang="en-US" smtClean="0"/>
              <a:t> Automatic model transformation reduce user effort</a:t>
            </a:r>
            <a:endParaRPr lang="en-US"/>
          </a:p>
        </p:txBody>
      </p:sp>
      <p:sp>
        <p:nvSpPr>
          <p:cNvPr id="5" name="Rektangel med rundade hörn 4"/>
          <p:cNvSpPr/>
          <p:nvPr/>
        </p:nvSpPr>
        <p:spPr>
          <a:xfrm>
            <a:off x="4843230" y="1269941"/>
            <a:ext cx="4135647" cy="14986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Lucida Grande"/>
              <a:buChar char="☹"/>
            </a:pPr>
            <a:r>
              <a:rPr lang="en-US" smtClean="0"/>
              <a:t>Tailoring of problem discretization difficult, but sometimes needed</a:t>
            </a:r>
          </a:p>
          <a:p>
            <a:pPr marL="285750" indent="-285750">
              <a:buFont typeface="Lucida Grande"/>
              <a:buChar char="☹"/>
            </a:pPr>
            <a:r>
              <a:rPr lang="en-US" smtClean="0"/>
              <a:t>Power-users of dynamic optimization tools feel constrained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6" name="Rektangel med rundade hörn 5"/>
          <p:cNvSpPr/>
          <p:nvPr/>
        </p:nvSpPr>
        <p:spPr>
          <a:xfrm>
            <a:off x="457200" y="3859600"/>
            <a:ext cx="4135647" cy="2693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mtClean="0"/>
              <a:t>Lessons learnt</a:t>
            </a:r>
          </a:p>
          <a:p>
            <a:pPr marL="285750" indent="-285750">
              <a:buFont typeface="Arial"/>
              <a:buChar char="•"/>
            </a:pPr>
            <a:r>
              <a:rPr lang="en-US" smtClean="0"/>
              <a:t>High-level descriptions make optimization technology available to non-experts</a:t>
            </a:r>
          </a:p>
          <a:p>
            <a:pPr marL="285750" indent="-285750">
              <a:buFont typeface="Arial"/>
              <a:buChar char="•"/>
            </a:pPr>
            <a:r>
              <a:rPr lang="en-US" smtClean="0"/>
              <a:t>Automatic model transformation reduces design cycle times</a:t>
            </a:r>
          </a:p>
          <a:p>
            <a:pPr marL="285750" indent="-285750">
              <a:buFont typeface="Arial"/>
              <a:buChar char="•"/>
            </a:pPr>
            <a:r>
              <a:rPr lang="en-US" smtClean="0"/>
              <a:t>Modern compiler construction technology is accessible to non-experts (e.g., JastAdd)</a:t>
            </a:r>
          </a:p>
          <a:p>
            <a:pPr marL="285750" indent="-285750">
              <a:buFont typeface="Arial"/>
              <a:buChar char="•"/>
            </a:pPr>
            <a:endParaRPr lang="en-US" smtClean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/>
          <a:srcRect t="18624"/>
          <a:stretch>
            <a:fillRect/>
          </a:stretch>
        </p:blipFill>
        <p:spPr>
          <a:xfrm>
            <a:off x="4868320" y="3472527"/>
            <a:ext cx="4275680" cy="242027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smtClean="0"/>
              <a:t>Extension Example – Optimica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2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Towards a vertically integrated toolchain</a:t>
            </a:r>
            <a:endParaRPr lang="en-US" sz="3200" dirty="0"/>
          </a:p>
        </p:txBody>
      </p:sp>
      <p:sp>
        <p:nvSpPr>
          <p:cNvPr id="4" name="Down Arrow 5"/>
          <p:cNvSpPr/>
          <p:nvPr/>
        </p:nvSpPr>
        <p:spPr>
          <a:xfrm rot="16200000">
            <a:off x="3804056" y="1613702"/>
            <a:ext cx="568379" cy="280530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own Arrow 6"/>
          <p:cNvSpPr/>
          <p:nvPr/>
        </p:nvSpPr>
        <p:spPr>
          <a:xfrm rot="16200000">
            <a:off x="5410719" y="1613704"/>
            <a:ext cx="568379" cy="280530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8"/>
          <p:cNvSpPr/>
          <p:nvPr/>
        </p:nvSpPr>
        <p:spPr>
          <a:xfrm>
            <a:off x="2733364" y="2447504"/>
            <a:ext cx="3170253" cy="1672296"/>
          </a:xfrm>
          <a:prstGeom prst="roundRect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Interactive model evaluation and tranformation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framework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baseline="0" smtClean="0">
                <a:solidFill>
                  <a:prstClr val="white"/>
                </a:solidFill>
                <a:latin typeface="Calibri"/>
              </a:rPr>
              <a:t>Symbolic</a:t>
            </a:r>
            <a:r>
              <a:rPr lang="en-US" sz="1400" kern="0" smtClean="0">
                <a:solidFill>
                  <a:prstClr val="white"/>
                </a:solidFill>
                <a:latin typeface="Calibri"/>
              </a:rPr>
              <a:t> manipulation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Automatic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differentiation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baseline="0" smtClean="0">
                <a:solidFill>
                  <a:prstClr val="white"/>
                </a:solidFill>
                <a:latin typeface="Calibri"/>
              </a:rPr>
              <a:t>Model</a:t>
            </a:r>
            <a:r>
              <a:rPr lang="en-US" sz="1400" kern="0" smtClean="0">
                <a:solidFill>
                  <a:prstClr val="white"/>
                </a:solidFill>
                <a:latin typeface="Calibri"/>
              </a:rPr>
              <a:t> discretization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smtClean="0">
                <a:solidFill>
                  <a:prstClr val="white"/>
                </a:solidFill>
                <a:latin typeface="Calibri"/>
              </a:rPr>
              <a:t>CasADi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5835174" y="1205641"/>
            <a:ext cx="1963693" cy="985355"/>
          </a:xfrm>
          <a:prstGeom prst="roundRect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Symbolic preprocessing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generation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own Arrow 10"/>
          <p:cNvSpPr/>
          <p:nvPr/>
        </p:nvSpPr>
        <p:spPr>
          <a:xfrm>
            <a:off x="6566681" y="2190996"/>
            <a:ext cx="561055" cy="284189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3"/>
          <p:cNvSpPr/>
          <p:nvPr/>
        </p:nvSpPr>
        <p:spPr>
          <a:xfrm>
            <a:off x="375970" y="2774654"/>
            <a:ext cx="1963693" cy="985355"/>
          </a:xfrm>
          <a:prstGeom prst="roundRect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Numerical</a:t>
            </a:r>
            <a:r>
              <a:rPr kumimoji="0" 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solvers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 smtClean="0">
                <a:solidFill>
                  <a:prstClr val="white"/>
                </a:solidFill>
                <a:latin typeface="Calibri"/>
              </a:rPr>
              <a:t>NLP </a:t>
            </a:r>
            <a:r>
              <a:rPr lang="sv-SE" sz="1400" kern="0" dirty="0" err="1" smtClean="0">
                <a:solidFill>
                  <a:prstClr val="white"/>
                </a:solidFill>
                <a:latin typeface="Calibri"/>
              </a:rPr>
              <a:t>algorithms</a:t>
            </a:r>
            <a:endParaRPr lang="sv-SE" sz="1400" kern="0" dirty="0" smtClean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Integrators</a:t>
            </a:r>
            <a:endParaRPr kumimoji="0" lang="sv-S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Down Arrow 14"/>
          <p:cNvSpPr/>
          <p:nvPr/>
        </p:nvSpPr>
        <p:spPr>
          <a:xfrm rot="5400000">
            <a:off x="5759691" y="2676794"/>
            <a:ext cx="568381" cy="280528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5"/>
          <p:cNvSpPr/>
          <p:nvPr/>
        </p:nvSpPr>
        <p:spPr>
          <a:xfrm>
            <a:off x="2932569" y="5493605"/>
            <a:ext cx="2902605" cy="1001740"/>
          </a:xfrm>
          <a:prstGeom prst="roundRect">
            <a:avLst>
              <a:gd name="adj" fmla="val 20670"/>
            </a:avLst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Interactive user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environment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Post processing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Visualization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smtClean="0">
                <a:solidFill>
                  <a:prstClr val="white"/>
                </a:solidFill>
                <a:latin typeface="Calibri"/>
              </a:rPr>
              <a:t>Python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ounded Rectangle 8"/>
          <p:cNvSpPr/>
          <p:nvPr/>
        </p:nvSpPr>
        <p:spPr>
          <a:xfrm>
            <a:off x="1984287" y="1205641"/>
            <a:ext cx="1963693" cy="985355"/>
          </a:xfrm>
          <a:prstGeom prst="roundRect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Flattening of Modelica source code</a:t>
            </a:r>
            <a:r>
              <a:rPr lang="en-US" sz="1400" kern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US" sz="1400" kern="0" smtClean="0">
                <a:solidFill>
                  <a:prstClr val="white"/>
                </a:solidFill>
                <a:latin typeface="Calibri"/>
              </a:rPr>
            </a:br>
            <a:r>
              <a:rPr lang="en-US" sz="1400" kern="0" smtClean="0">
                <a:solidFill>
                  <a:prstClr val="white"/>
                </a:solidFill>
                <a:latin typeface="Calibri"/>
              </a:rPr>
              <a:t>Compiler front-end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Rounded Rectangle 8"/>
          <p:cNvSpPr/>
          <p:nvPr/>
        </p:nvSpPr>
        <p:spPr>
          <a:xfrm>
            <a:off x="4228511" y="1365281"/>
            <a:ext cx="1326132" cy="7921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smtClean="0">
                <a:solidFill>
                  <a:schemeClr val="tx1"/>
                </a:solidFill>
                <a:latin typeface="Calibri"/>
              </a:rPr>
              <a:t>U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nstructured</a:t>
            </a:r>
            <a:endParaRPr lang="en-US" sz="1400" kern="0" smtClean="0">
              <a:solidFill>
                <a:schemeClr val="tx1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Flat DAE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Rounded Rectangle 8"/>
          <p:cNvSpPr/>
          <p:nvPr/>
        </p:nvSpPr>
        <p:spPr>
          <a:xfrm>
            <a:off x="6184146" y="2475185"/>
            <a:ext cx="1326132" cy="7921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XML code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Rounded Rectangle 8"/>
          <p:cNvSpPr/>
          <p:nvPr/>
        </p:nvSpPr>
        <p:spPr>
          <a:xfrm>
            <a:off x="2621848" y="4414568"/>
            <a:ext cx="1326132" cy="7921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smtClean="0">
                <a:solidFill>
                  <a:schemeClr val="tx1"/>
                </a:solidFill>
                <a:latin typeface="Calibri"/>
              </a:rPr>
              <a:t>Solution profiles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Vänster-höger 20"/>
          <p:cNvSpPr/>
          <p:nvPr/>
        </p:nvSpPr>
        <p:spPr>
          <a:xfrm>
            <a:off x="2339663" y="2981441"/>
            <a:ext cx="393701" cy="571781"/>
          </a:xfrm>
          <a:prstGeom prst="leftRightArrow">
            <a:avLst>
              <a:gd name="adj1" fmla="val 46537"/>
              <a:gd name="adj2" fmla="val 342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Down Arrow 10"/>
          <p:cNvSpPr/>
          <p:nvPr/>
        </p:nvSpPr>
        <p:spPr>
          <a:xfrm>
            <a:off x="2932569" y="4130379"/>
            <a:ext cx="561055" cy="284189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Down Arrow 10"/>
          <p:cNvSpPr/>
          <p:nvPr/>
        </p:nvSpPr>
        <p:spPr>
          <a:xfrm>
            <a:off x="2932569" y="5209416"/>
            <a:ext cx="561055" cy="284189"/>
          </a:xfrm>
          <a:prstGeom prst="downArrow">
            <a:avLst/>
          </a:prstGeom>
          <a:solidFill>
            <a:srgbClr val="0097B8"/>
          </a:solidFill>
          <a:ln w="19050" cap="flat" cmpd="sng" algn="ctr">
            <a:solidFill>
              <a:srgbClr val="0097B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Vänster-höger 23"/>
          <p:cNvSpPr/>
          <p:nvPr/>
        </p:nvSpPr>
        <p:spPr>
          <a:xfrm rot="16200000">
            <a:off x="4458402" y="4526101"/>
            <a:ext cx="1363225" cy="571781"/>
          </a:xfrm>
          <a:prstGeom prst="leftRightArrow">
            <a:avLst>
              <a:gd name="adj1" fmla="val 46537"/>
              <a:gd name="adj2" fmla="val 342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Platshållare för innehåll 3" descr="Screen shot 2012-09-17 at 8.41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43" r="-17243"/>
          <a:stretch>
            <a:fillRect/>
          </a:stretch>
        </p:blipFill>
        <p:spPr>
          <a:xfrm>
            <a:off x="5593529" y="4635500"/>
            <a:ext cx="4041194" cy="2222501"/>
          </a:xfrm>
        </p:spPr>
      </p:pic>
    </p:spTree>
    <p:extLst>
      <p:ext uri="{BB962C8B-B14F-4D97-AF65-F5344CB8AC3E}">
        <p14:creationId xmlns:p14="http://schemas.microsoft.com/office/powerpoint/2010/main" val="36906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Interfacing Example – </a:t>
            </a:r>
            <a:br>
              <a:rPr lang="en-US" sz="3600" smtClean="0"/>
            </a:br>
            <a:r>
              <a:rPr lang="en-US" sz="3600" smtClean="0"/>
              <a:t>Modelica, XML Models and CasADi</a:t>
            </a:r>
            <a:endParaRPr lang="en-US" sz="3600"/>
          </a:p>
        </p:txBody>
      </p:sp>
      <p:pic>
        <p:nvPicPr>
          <p:cNvPr id="4" name="Platshållare för innehåll 3" descr="Screen shot 2012-09-18 at 10.15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147" b="-57147"/>
          <a:stretch>
            <a:fillRect/>
          </a:stretch>
        </p:blipFill>
        <p:spPr>
          <a:xfrm>
            <a:off x="4445000" y="4053456"/>
            <a:ext cx="4699000" cy="2804544"/>
          </a:xfrm>
        </p:spPr>
      </p:pic>
      <p:pic>
        <p:nvPicPr>
          <p:cNvPr id="5" name="Bildobjekt 4" descr="Screen shot 2012-09-18 at 10.23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470414"/>
            <a:ext cx="4000499" cy="2420999"/>
          </a:xfrm>
          <a:prstGeom prst="rect">
            <a:avLst/>
          </a:prstGeom>
        </p:spPr>
      </p:pic>
      <p:pic>
        <p:nvPicPr>
          <p:cNvPr id="7" name="Bildobjekt 6" descr="Screen shot 2012-09-18 at 10.25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" y="4244834"/>
            <a:ext cx="3266758" cy="2486165"/>
          </a:xfrm>
          <a:prstGeom prst="rect">
            <a:avLst/>
          </a:prstGeom>
        </p:spPr>
      </p:pic>
      <p:sp>
        <p:nvSpPr>
          <p:cNvPr id="10" name="Platshållare för innehåll 2"/>
          <p:cNvSpPr txBox="1">
            <a:spLocks/>
          </p:cNvSpPr>
          <p:nvPr/>
        </p:nvSpPr>
        <p:spPr>
          <a:xfrm>
            <a:off x="457200" y="1214423"/>
            <a:ext cx="4356100" cy="2786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Replace C implementation of a collocation algorithm</a:t>
            </a:r>
          </a:p>
          <a:p>
            <a:r>
              <a:rPr lang="en-US" smtClean="0"/>
              <a:t>Intermediate symbolic model format in XML</a:t>
            </a:r>
          </a:p>
          <a:p>
            <a:r>
              <a:rPr lang="en-US" smtClean="0"/>
              <a:t>Decreased solution times by an order of magnitude</a:t>
            </a:r>
          </a:p>
          <a:p>
            <a:r>
              <a:rPr lang="en-US" smtClean="0"/>
              <a:t>Decreased implementation time by an order of magnitude</a:t>
            </a:r>
          </a:p>
          <a:p>
            <a:r>
              <a:rPr lang="en-US" smtClean="0"/>
              <a:t>Significantly increased flexibilty</a:t>
            </a:r>
          </a:p>
          <a:p>
            <a:r>
              <a:rPr lang="en-US" smtClean="0"/>
              <a:t>Tailoring to specific problems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465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>
            <a:off x="457200" y="1269942"/>
            <a:ext cx="4135647" cy="24384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Lucida Grande"/>
              <a:buChar char="☺"/>
            </a:pPr>
            <a:r>
              <a:rPr lang="en-US" smtClean="0"/>
              <a:t>Rapid prototyping with interactive model evaluation and transformation frameworks</a:t>
            </a:r>
          </a:p>
          <a:p>
            <a:pPr marL="285750" indent="-285750">
              <a:buFont typeface="Lucida Grande"/>
              <a:buChar char="☺"/>
            </a:pPr>
            <a:r>
              <a:rPr lang="en-US" smtClean="0"/>
              <a:t>Flexibility to tailor model descretization to problem formulation</a:t>
            </a:r>
          </a:p>
          <a:p>
            <a:pPr marL="285750" indent="-285750">
              <a:buFont typeface="Lucida Grande"/>
              <a:buChar char="☺"/>
            </a:pPr>
            <a:r>
              <a:rPr lang="en-US" smtClean="0"/>
              <a:t>Inspiration for future versions of Optimica</a:t>
            </a:r>
            <a:endParaRPr lang="en-US"/>
          </a:p>
        </p:txBody>
      </p:sp>
      <p:sp>
        <p:nvSpPr>
          <p:cNvPr id="5" name="Rektangel med rundade hörn 4"/>
          <p:cNvSpPr/>
          <p:nvPr/>
        </p:nvSpPr>
        <p:spPr>
          <a:xfrm>
            <a:off x="4843230" y="1269941"/>
            <a:ext cx="4135647" cy="1917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Lucida Grande"/>
              <a:buChar char="☹"/>
            </a:pPr>
            <a:r>
              <a:rPr lang="en-US" dirty="0" smtClean="0"/>
              <a:t>Partial problem formulation in high-level format</a:t>
            </a:r>
          </a:p>
          <a:p>
            <a:pPr marL="285750" indent="-285750">
              <a:buFont typeface="Lucida Grande"/>
              <a:buChar char="☹"/>
            </a:pPr>
            <a:r>
              <a:rPr lang="en-US" dirty="0" smtClean="0"/>
              <a:t>Some of the overview lost when parts of the problem is formulated in </a:t>
            </a:r>
            <a:r>
              <a:rPr lang="en-US" dirty="0" err="1" smtClean="0"/>
              <a:t>Modelica</a:t>
            </a:r>
            <a:r>
              <a:rPr lang="en-US" dirty="0" smtClean="0"/>
              <a:t>/</a:t>
            </a:r>
            <a:r>
              <a:rPr lang="en-US" dirty="0" err="1" smtClean="0"/>
              <a:t>Optimica</a:t>
            </a:r>
            <a:r>
              <a:rPr lang="en-US" dirty="0" smtClean="0"/>
              <a:t> some part is in scripting language</a:t>
            </a:r>
          </a:p>
          <a:p>
            <a:pPr marL="285750" indent="-285750">
              <a:buFont typeface="Lucida Grande"/>
              <a:buChar char="☹"/>
            </a:pPr>
            <a:endParaRPr lang="en-US" dirty="0" smtClean="0"/>
          </a:p>
          <a:p>
            <a:pPr marL="285750" indent="-285750">
              <a:buFont typeface="Lucida Grande"/>
              <a:buChar char="☹"/>
            </a:pPr>
            <a:endParaRPr lang="en-US" dirty="0" smtClean="0"/>
          </a:p>
          <a:p>
            <a:pPr marL="285750" indent="-285750">
              <a:buFont typeface="Lucida Grande"/>
              <a:buChar char="☹"/>
            </a:pPr>
            <a:endParaRPr lang="en-US" dirty="0" smtClean="0"/>
          </a:p>
          <a:p>
            <a:pPr marL="285750" indent="-285750">
              <a:buFont typeface="Lucida Grande"/>
              <a:buChar char="☹"/>
            </a:pPr>
            <a:endParaRPr lang="en-US" dirty="0" smtClean="0"/>
          </a:p>
          <a:p>
            <a:pPr marL="285750" indent="-285750">
              <a:buFont typeface="Lucida Grande"/>
              <a:buChar char="☹"/>
            </a:pPr>
            <a:endParaRPr lang="en-US" dirty="0" smtClean="0"/>
          </a:p>
          <a:p>
            <a:pPr marL="285750" indent="-285750">
              <a:buFont typeface="Lucida Grande"/>
              <a:buChar char="☹"/>
            </a:pPr>
            <a:endParaRPr lang="en-US" dirty="0" smtClean="0"/>
          </a:p>
          <a:p>
            <a:pPr marL="285750" indent="-285750">
              <a:buFont typeface="Lucida Grande"/>
              <a:buChar char="☹"/>
            </a:pPr>
            <a:endParaRPr lang="en-US" dirty="0" smtClean="0"/>
          </a:p>
          <a:p>
            <a:pPr marL="285750" indent="-285750">
              <a:buFont typeface="Lucida Grande"/>
              <a:buChar char="☹"/>
            </a:pPr>
            <a:endParaRPr lang="en-US" dirty="0" smtClean="0"/>
          </a:p>
          <a:p>
            <a:pPr marL="285750" indent="-285750">
              <a:buFont typeface="Lucida Grande"/>
              <a:buChar char="☹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ktangel med rundade hörn 5"/>
          <p:cNvSpPr/>
          <p:nvPr/>
        </p:nvSpPr>
        <p:spPr>
          <a:xfrm>
            <a:off x="457200" y="3859600"/>
            <a:ext cx="4135647" cy="2693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Lessons learnt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Interactive model transformation powerful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Symbolic model exchange format needed (standardization on-going)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performance and flexibility can be combined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en-US" sz="3600" smtClean="0"/>
              <a:t>Interfacing Example – </a:t>
            </a:r>
            <a:br>
              <a:rPr lang="en-US" sz="3600" smtClean="0"/>
            </a:br>
            <a:r>
              <a:rPr lang="en-US" sz="3600" smtClean="0"/>
              <a:t>Modelica, XML Models and CasADi</a:t>
            </a:r>
            <a:endParaRPr lang="en-US" sz="3600"/>
          </a:p>
        </p:txBody>
      </p:sp>
      <p:pic>
        <p:nvPicPr>
          <p:cNvPr id="7" name="Bildobjekt 6" descr="Screen shot 2012-09-18 at 10.2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30" y="3604014"/>
            <a:ext cx="4000499" cy="24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1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 2006…</a:t>
            </a:r>
            <a:endParaRPr lang="sv-SE" dirty="0"/>
          </a:p>
        </p:txBody>
      </p:sp>
      <p:pic>
        <p:nvPicPr>
          <p:cNvPr id="5" name="Platshållare för innehåll 4" descr="Screen shot 2012-09-17 at 8.39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94" r="-16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890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i="1" dirty="0" smtClean="0"/>
              <a:t>How do we make advanced algorithms in systems design in general and in optimization in particular PhD-free?</a:t>
            </a:r>
          </a:p>
          <a:p>
            <a:r>
              <a:rPr lang="en-US" sz="3200" i="1" dirty="0" smtClean="0"/>
              <a:t>How do we combine declarative modeling languages with ideas from interactive model transformation/evaluation frameworks?</a:t>
            </a:r>
          </a:p>
          <a:p>
            <a:r>
              <a:rPr lang="en-US" sz="3200" i="1" dirty="0" smtClean="0"/>
              <a:t> How do we propagate consistent error/diagnostics through the tool chain?</a:t>
            </a:r>
          </a:p>
          <a:p>
            <a:r>
              <a:rPr lang="en-US" sz="3200" i="1" dirty="0" smtClean="0"/>
              <a:t>Open interfaces and interoperability, FMI and extensions</a:t>
            </a:r>
          </a:p>
          <a:p>
            <a:r>
              <a:rPr lang="en-US" sz="3200" i="1" dirty="0" smtClean="0"/>
              <a:t>Classify models applicable to different solution algorithms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4497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users’ perception, current optimization algorithms for large-scale non-linear dynamic systems requires high level of expertise</a:t>
            </a:r>
          </a:p>
          <a:p>
            <a:r>
              <a:rPr lang="en-US" dirty="0" smtClean="0"/>
              <a:t>Very different cultures and best practices in simulation and optimization communities – expectation management</a:t>
            </a:r>
          </a:p>
          <a:p>
            <a:r>
              <a:rPr lang="en-US" dirty="0" smtClean="0"/>
              <a:t>Users sometimes need to/desire to to interact with both mathematical model and solution algorithm implementation</a:t>
            </a:r>
          </a:p>
          <a:p>
            <a:r>
              <a:rPr lang="en-US" dirty="0" smtClean="0"/>
              <a:t>Challenges in usability and robustness of numerical algorithms</a:t>
            </a:r>
          </a:p>
          <a:p>
            <a:r>
              <a:rPr lang="en-US" dirty="0" smtClean="0"/>
              <a:t>Challenges in vertically integrated tool chains – languages and open interfaces and tool decoupling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9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6000" dirty="0" err="1" smtClean="0"/>
              <a:t>Thank</a:t>
            </a:r>
            <a:r>
              <a:rPr lang="sv-SE" sz="6000" dirty="0" smtClean="0"/>
              <a:t> </a:t>
            </a:r>
            <a:r>
              <a:rPr lang="sv-SE" sz="6000" dirty="0" err="1" smtClean="0"/>
              <a:t>you</a:t>
            </a:r>
            <a:r>
              <a:rPr lang="sv-SE" sz="6000" dirty="0" smtClean="0"/>
              <a:t>!</a:t>
            </a:r>
          </a:p>
          <a:p>
            <a:pPr marL="0" indent="0" algn="ctr">
              <a:buNone/>
            </a:pPr>
            <a:endParaRPr lang="sv-SE" sz="6000" dirty="0"/>
          </a:p>
          <a:p>
            <a:pPr marL="0" indent="0" algn="ctr">
              <a:buNone/>
            </a:pPr>
            <a:r>
              <a:rPr lang="sv-SE" sz="6000" dirty="0" err="1" smtClean="0"/>
              <a:t>Questions</a:t>
            </a:r>
            <a:r>
              <a:rPr lang="sv-SE" sz="6000" dirty="0" smtClean="0"/>
              <a:t>, </a:t>
            </a:r>
            <a:r>
              <a:rPr lang="sv-SE" sz="6000" dirty="0" err="1" smtClean="0"/>
              <a:t>comments</a:t>
            </a:r>
            <a:r>
              <a:rPr lang="sv-SE" sz="6000" dirty="0" smtClean="0"/>
              <a:t>?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214234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Landscape</a:t>
            </a:r>
            <a:endParaRPr lang="sv-SE" dirty="0"/>
          </a:p>
        </p:txBody>
      </p:sp>
      <p:pic>
        <p:nvPicPr>
          <p:cNvPr id="4" name="Platshållare för innehåll 3" descr="Screen shot 2012-09-17 at 8.41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43" r="-17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158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Outline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Modelica</a:t>
            </a:r>
            <a:endParaRPr lang="sv-SE" dirty="0" smtClean="0"/>
          </a:p>
          <a:p>
            <a:r>
              <a:rPr lang="sv-SE" dirty="0" err="1" smtClean="0"/>
              <a:t>Application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 smtClean="0"/>
          </a:p>
          <a:p>
            <a:r>
              <a:rPr lang="sv-SE" dirty="0" smtClean="0"/>
              <a:t>Extension </a:t>
            </a:r>
            <a:r>
              <a:rPr lang="sv-SE" dirty="0" err="1" smtClean="0"/>
              <a:t>example</a:t>
            </a:r>
            <a:endParaRPr lang="sv-SE" dirty="0" smtClean="0"/>
          </a:p>
          <a:p>
            <a:r>
              <a:rPr lang="sv-SE" dirty="0" smtClean="0"/>
              <a:t>Interface </a:t>
            </a:r>
            <a:r>
              <a:rPr lang="sv-SE" dirty="0" err="1" smtClean="0"/>
              <a:t>example</a:t>
            </a:r>
            <a:endParaRPr lang="sv-SE" dirty="0" smtClean="0"/>
          </a:p>
          <a:p>
            <a:r>
              <a:rPr lang="sv-SE" dirty="0" err="1" smtClean="0"/>
              <a:t>Towards</a:t>
            </a:r>
            <a:r>
              <a:rPr lang="sv-SE" dirty="0" smtClean="0"/>
              <a:t> a </a:t>
            </a:r>
            <a:r>
              <a:rPr lang="sv-SE" dirty="0" err="1" smtClean="0"/>
              <a:t>vertically</a:t>
            </a:r>
            <a:r>
              <a:rPr lang="sv-SE" dirty="0" smtClean="0"/>
              <a:t> </a:t>
            </a:r>
            <a:r>
              <a:rPr lang="sv-SE" dirty="0" err="1" smtClean="0"/>
              <a:t>integrated</a:t>
            </a:r>
            <a:r>
              <a:rPr lang="sv-SE" dirty="0" smtClean="0"/>
              <a:t> </a:t>
            </a:r>
            <a:r>
              <a:rPr lang="sv-SE" dirty="0" err="1" smtClean="0"/>
              <a:t>tool</a:t>
            </a:r>
            <a:r>
              <a:rPr lang="sv-SE" dirty="0" smtClean="0"/>
              <a:t> </a:t>
            </a:r>
            <a:r>
              <a:rPr lang="sv-SE" dirty="0" err="1" smtClean="0"/>
              <a:t>chain</a:t>
            </a:r>
            <a:endParaRPr lang="sv-SE" dirty="0" smtClean="0"/>
          </a:p>
          <a:p>
            <a:r>
              <a:rPr lang="sv-SE" dirty="0" smtClean="0"/>
              <a:t>Challenges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0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88913"/>
            <a:ext cx="7415212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What is </a:t>
            </a:r>
            <a:r>
              <a:rPr lang="en-GB" dirty="0" err="1"/>
              <a:t>Modelica</a:t>
            </a:r>
            <a:r>
              <a:rPr lang="en-GB" dirty="0"/>
              <a:t>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84313"/>
            <a:ext cx="7416800" cy="5076825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A language for </a:t>
            </a:r>
            <a:r>
              <a:rPr lang="en-GB" dirty="0" err="1"/>
              <a:t>modeling</a:t>
            </a:r>
            <a:r>
              <a:rPr lang="en-GB" dirty="0"/>
              <a:t> of complex heterogeneous physical systems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Open language</a:t>
            </a:r>
          </a:p>
          <a:p>
            <a:pPr lvl="2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Modelica</a:t>
            </a:r>
            <a:r>
              <a:rPr lang="en-GB" dirty="0"/>
              <a:t> Association (</a:t>
            </a:r>
            <a:r>
              <a:rPr lang="en-GB" dirty="0">
                <a:solidFill>
                  <a:srgbClr val="CCCCFF"/>
                </a:solidFill>
                <a:hlinkClick r:id="rId3"/>
              </a:rPr>
              <a:t>www.modelica.org</a:t>
            </a:r>
            <a:r>
              <a:rPr lang="en-GB" dirty="0"/>
              <a:t>)‏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Several tools supporting </a:t>
            </a:r>
            <a:r>
              <a:rPr lang="en-GB" dirty="0" err="1" smtClean="0"/>
              <a:t>Modelica</a:t>
            </a:r>
            <a:endParaRPr lang="en-GB" dirty="0"/>
          </a:p>
          <a:p>
            <a:pPr lvl="2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Dymola</a:t>
            </a:r>
            <a:endParaRPr lang="en-GB" dirty="0"/>
          </a:p>
          <a:p>
            <a:pPr lvl="2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OpenModelica</a:t>
            </a:r>
            <a:r>
              <a:rPr lang="en-GB" dirty="0"/>
              <a:t> (free) </a:t>
            </a:r>
          </a:p>
          <a:p>
            <a:pPr lvl="2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MosiLab</a:t>
            </a:r>
            <a:endParaRPr lang="en-GB" dirty="0"/>
          </a:p>
          <a:p>
            <a:pPr lvl="2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Scilab</a:t>
            </a:r>
            <a:r>
              <a:rPr lang="en-GB" dirty="0"/>
              <a:t>/</a:t>
            </a:r>
            <a:r>
              <a:rPr lang="en-GB" dirty="0" err="1"/>
              <a:t>Scicos</a:t>
            </a:r>
            <a:r>
              <a:rPr lang="en-GB" dirty="0"/>
              <a:t> (free)‏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Extensive (free) standard library</a:t>
            </a:r>
          </a:p>
          <a:p>
            <a:pPr lvl="2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Mechanical, electrical, thermal etc.</a:t>
            </a:r>
          </a:p>
        </p:txBody>
      </p:sp>
    </p:spTree>
    <p:extLst>
      <p:ext uri="{BB962C8B-B14F-4D97-AF65-F5344CB8AC3E}">
        <p14:creationId xmlns:p14="http://schemas.microsoft.com/office/powerpoint/2010/main" val="4599408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88913"/>
            <a:ext cx="7415212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Key Features of Modelica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84313"/>
            <a:ext cx="7415212" cy="4608512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Declarative equation-based modeling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Text book style equations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Multi-domain modeling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Heterogeneous modeling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Object oriented modeling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Inheritance and generics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Software component model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Instances and (acausal) connections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Graphical and textual modeling</a:t>
            </a:r>
          </a:p>
        </p:txBody>
      </p:sp>
    </p:spTree>
    <p:extLst>
      <p:ext uri="{BB962C8B-B14F-4D97-AF65-F5344CB8AC3E}">
        <p14:creationId xmlns:p14="http://schemas.microsoft.com/office/powerpoint/2010/main" val="32408914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5435599" y="1621353"/>
            <a:ext cx="1879601" cy="612775"/>
          </a:xfrm>
          <a:prstGeom prst="roundRect">
            <a:avLst>
              <a:gd name="adj" fmla="val 16667"/>
            </a:avLst>
          </a:prstGeom>
          <a:solidFill>
            <a:srgbClr val="83C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88913"/>
            <a:ext cx="7415212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 Simple Modelica model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311525" y="2655888"/>
            <a:ext cx="4429125" cy="34194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336550" indent="-336550">
              <a:spcBef>
                <a:spcPts val="5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 b="1" dirty="0">
                <a:solidFill>
                  <a:srgbClr val="3333CC"/>
                </a:solidFill>
                <a:latin typeface="Courier New" charset="0"/>
              </a:rPr>
              <a:t>model </a:t>
            </a:r>
            <a:r>
              <a:rPr lang="en-GB" sz="2200" b="1" dirty="0" err="1">
                <a:solidFill>
                  <a:srgbClr val="3333CC"/>
                </a:solidFill>
                <a:latin typeface="Courier New" charset="0"/>
              </a:rPr>
              <a:t>FirstOrder</a:t>
            </a:r>
            <a:endParaRPr lang="en-GB" sz="2200" b="1" dirty="0">
              <a:solidFill>
                <a:srgbClr val="3333CC"/>
              </a:solidFill>
              <a:latin typeface="Courier New" charset="0"/>
            </a:endParaRPr>
          </a:p>
          <a:p>
            <a:pPr marL="336550" indent="-336550">
              <a:spcBef>
                <a:spcPts val="5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 b="1" dirty="0">
                <a:solidFill>
                  <a:srgbClr val="3333CC"/>
                </a:solidFill>
                <a:latin typeface="Courier New" charset="0"/>
              </a:rPr>
              <a:t>  input Real u;</a:t>
            </a:r>
          </a:p>
          <a:p>
            <a:pPr marL="336550" indent="-336550">
              <a:spcBef>
                <a:spcPts val="5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 b="1" dirty="0">
                <a:solidFill>
                  <a:srgbClr val="3333CC"/>
                </a:solidFill>
                <a:latin typeface="Courier New" charset="0"/>
              </a:rPr>
              <a:t>	parameter Real b = 1;</a:t>
            </a:r>
          </a:p>
          <a:p>
            <a:pPr marL="336550" indent="-336550">
              <a:spcBef>
                <a:spcPts val="5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 b="1" dirty="0">
                <a:solidFill>
                  <a:srgbClr val="3333CC"/>
                </a:solidFill>
                <a:latin typeface="Courier New" charset="0"/>
              </a:rPr>
              <a:t>	parameter Real a = -1;</a:t>
            </a:r>
          </a:p>
          <a:p>
            <a:pPr marL="336550" indent="-336550">
              <a:spcBef>
                <a:spcPts val="5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 b="1" dirty="0">
                <a:solidFill>
                  <a:srgbClr val="3333CC"/>
                </a:solidFill>
                <a:latin typeface="Courier New" charset="0"/>
              </a:rPr>
              <a:t>  Real x(start=1);</a:t>
            </a:r>
          </a:p>
          <a:p>
            <a:pPr marL="336550" indent="-336550">
              <a:spcBef>
                <a:spcPts val="5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 b="1" dirty="0">
                <a:solidFill>
                  <a:srgbClr val="3333CC"/>
                </a:solidFill>
                <a:latin typeface="Courier New" charset="0"/>
              </a:rPr>
              <a:t>equation</a:t>
            </a:r>
          </a:p>
          <a:p>
            <a:pPr marL="336550" indent="-336550">
              <a:spcBef>
                <a:spcPts val="5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 b="1" dirty="0">
                <a:solidFill>
                  <a:srgbClr val="3333CC"/>
                </a:solidFill>
                <a:latin typeface="Courier New" charset="0"/>
              </a:rPr>
              <a:t>  der(x) = a*x + b*u;</a:t>
            </a:r>
          </a:p>
          <a:p>
            <a:pPr marL="336550" indent="-336550">
              <a:spcBef>
                <a:spcPts val="5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 b="1" dirty="0">
                <a:solidFill>
                  <a:srgbClr val="3333CC"/>
                </a:solidFill>
                <a:latin typeface="Courier New" charset="0"/>
              </a:rPr>
              <a:t>end </a:t>
            </a:r>
            <a:r>
              <a:rPr lang="en-GB" sz="2200" b="1" dirty="0" err="1">
                <a:solidFill>
                  <a:srgbClr val="3333CC"/>
                </a:solidFill>
                <a:latin typeface="Courier New" charset="0"/>
              </a:rPr>
              <a:t>FirstOrder</a:t>
            </a:r>
            <a:r>
              <a:rPr lang="en-GB" sz="2200" b="1" dirty="0">
                <a:solidFill>
                  <a:srgbClr val="3333CC"/>
                </a:solidFill>
                <a:latin typeface="Courier New" charset="0"/>
              </a:rPr>
              <a:t>;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4363" y="3087688"/>
            <a:ext cx="2578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spcBef>
                <a:spcPts val="450"/>
              </a:spcBef>
              <a:buFont typeface="Frutiger 45 Light" charset="0"/>
              <a:buNone/>
            </a:pPr>
            <a:r>
              <a:rPr lang="en-GB" sz="1800" b="1">
                <a:latin typeface="Frutiger 45 Light" charset="0"/>
              </a:rPr>
              <a:t>Parameter declaration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9288" y="4095750"/>
            <a:ext cx="23526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spcBef>
                <a:spcPts val="450"/>
              </a:spcBef>
              <a:buFont typeface="Frutiger 45 Light" charset="0"/>
              <a:buNone/>
            </a:pPr>
            <a:r>
              <a:rPr lang="en-GB" sz="1800" b="1">
                <a:latin typeface="Frutiger 45 Light" charset="0"/>
              </a:rPr>
              <a:t>Variable declaration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06475" y="4745038"/>
            <a:ext cx="1504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spcBef>
                <a:spcPts val="450"/>
              </a:spcBef>
              <a:buFont typeface="Frutiger 45 Light" charset="0"/>
              <a:buNone/>
            </a:pPr>
            <a:r>
              <a:rPr lang="en-GB" sz="1800" b="1">
                <a:latin typeface="Frutiger 45 Light" charset="0"/>
              </a:rPr>
              <a:t>Initialization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38213" y="5319713"/>
            <a:ext cx="2251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spcBef>
                <a:spcPts val="450"/>
              </a:spcBef>
              <a:buFont typeface="Frutiger 45 Light" charset="0"/>
              <a:buNone/>
            </a:pPr>
            <a:r>
              <a:rPr lang="en-GB" sz="1800" b="1">
                <a:latin typeface="Frutiger 45 Light" charset="0"/>
              </a:rPr>
              <a:t>Derivative operator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871663" y="6111875"/>
            <a:ext cx="11604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spcBef>
                <a:spcPts val="450"/>
              </a:spcBef>
              <a:buFont typeface="Frutiger 45 Light" charset="0"/>
              <a:buNone/>
            </a:pPr>
            <a:r>
              <a:rPr lang="en-GB" sz="1800" b="1">
                <a:latin typeface="Frutiger 45 Light" charset="0"/>
              </a:rPr>
              <a:t>Equation</a:t>
            </a:r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2806700" y="3484563"/>
            <a:ext cx="936625" cy="287337"/>
          </a:xfrm>
          <a:custGeom>
            <a:avLst/>
            <a:gdLst>
              <a:gd name="T0" fmla="*/ 0 w 590"/>
              <a:gd name="T1" fmla="*/ 0 h 181"/>
              <a:gd name="T2" fmla="*/ 159 w 590"/>
              <a:gd name="T3" fmla="*/ 91 h 181"/>
              <a:gd name="T4" fmla="*/ 590 w 590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181">
                <a:moveTo>
                  <a:pt x="0" y="0"/>
                </a:moveTo>
                <a:cubicBezTo>
                  <a:pt x="30" y="30"/>
                  <a:pt x="61" y="61"/>
                  <a:pt x="159" y="91"/>
                </a:cubicBezTo>
                <a:cubicBezTo>
                  <a:pt x="257" y="121"/>
                  <a:pt x="423" y="151"/>
                  <a:pt x="590" y="181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2914650" y="4454525"/>
            <a:ext cx="900113" cy="107950"/>
          </a:xfrm>
          <a:custGeom>
            <a:avLst/>
            <a:gdLst>
              <a:gd name="T0" fmla="*/ 0 w 567"/>
              <a:gd name="T1" fmla="*/ 0 h 68"/>
              <a:gd name="T2" fmla="*/ 205 w 567"/>
              <a:gd name="T3" fmla="*/ 46 h 68"/>
              <a:gd name="T4" fmla="*/ 567 w 567"/>
              <a:gd name="T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7" h="68">
                <a:moveTo>
                  <a:pt x="0" y="0"/>
                </a:moveTo>
                <a:cubicBezTo>
                  <a:pt x="55" y="17"/>
                  <a:pt x="111" y="35"/>
                  <a:pt x="205" y="46"/>
                </a:cubicBezTo>
                <a:cubicBezTo>
                  <a:pt x="299" y="57"/>
                  <a:pt x="433" y="62"/>
                  <a:pt x="567" y="6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2519363" y="4745038"/>
            <a:ext cx="2916237" cy="252412"/>
          </a:xfrm>
          <a:custGeom>
            <a:avLst/>
            <a:gdLst>
              <a:gd name="T0" fmla="*/ 0 w 1837"/>
              <a:gd name="T1" fmla="*/ 159 h 159"/>
              <a:gd name="T2" fmla="*/ 431 w 1837"/>
              <a:gd name="T3" fmla="*/ 45 h 159"/>
              <a:gd name="T4" fmla="*/ 1157 w 1837"/>
              <a:gd name="T5" fmla="*/ 23 h 159"/>
              <a:gd name="T6" fmla="*/ 1837 w 1837"/>
              <a:gd name="T7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7" h="159">
                <a:moveTo>
                  <a:pt x="0" y="159"/>
                </a:moveTo>
                <a:cubicBezTo>
                  <a:pt x="119" y="113"/>
                  <a:pt x="238" y="68"/>
                  <a:pt x="431" y="45"/>
                </a:cubicBezTo>
                <a:cubicBezTo>
                  <a:pt x="624" y="22"/>
                  <a:pt x="923" y="30"/>
                  <a:pt x="1157" y="23"/>
                </a:cubicBezTo>
                <a:cubicBezTo>
                  <a:pt x="1391" y="16"/>
                  <a:pt x="1724" y="4"/>
                  <a:pt x="1837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2484438" y="5145088"/>
            <a:ext cx="1439862" cy="211137"/>
          </a:xfrm>
          <a:custGeom>
            <a:avLst/>
            <a:gdLst>
              <a:gd name="T0" fmla="*/ 0 w 907"/>
              <a:gd name="T1" fmla="*/ 133 h 133"/>
              <a:gd name="T2" fmla="*/ 249 w 907"/>
              <a:gd name="T3" fmla="*/ 19 h 133"/>
              <a:gd name="T4" fmla="*/ 748 w 907"/>
              <a:gd name="T5" fmla="*/ 19 h 133"/>
              <a:gd name="T6" fmla="*/ 907 w 907"/>
              <a:gd name="T7" fmla="*/ 6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133">
                <a:moveTo>
                  <a:pt x="0" y="133"/>
                </a:moveTo>
                <a:cubicBezTo>
                  <a:pt x="62" y="85"/>
                  <a:pt x="124" y="38"/>
                  <a:pt x="249" y="19"/>
                </a:cubicBezTo>
                <a:cubicBezTo>
                  <a:pt x="374" y="0"/>
                  <a:pt x="638" y="11"/>
                  <a:pt x="748" y="19"/>
                </a:cubicBezTo>
                <a:cubicBezTo>
                  <a:pt x="858" y="27"/>
                  <a:pt x="882" y="46"/>
                  <a:pt x="907" y="65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2735263" y="5572125"/>
            <a:ext cx="2232025" cy="576263"/>
          </a:xfrm>
          <a:custGeom>
            <a:avLst/>
            <a:gdLst>
              <a:gd name="T0" fmla="*/ 0 w 1406"/>
              <a:gd name="T1" fmla="*/ 363 h 363"/>
              <a:gd name="T2" fmla="*/ 249 w 1406"/>
              <a:gd name="T3" fmla="*/ 182 h 363"/>
              <a:gd name="T4" fmla="*/ 567 w 1406"/>
              <a:gd name="T5" fmla="*/ 45 h 363"/>
              <a:gd name="T6" fmla="*/ 1111 w 1406"/>
              <a:gd name="T7" fmla="*/ 45 h 363"/>
              <a:gd name="T8" fmla="*/ 1406 w 1406"/>
              <a:gd name="T9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363">
                <a:moveTo>
                  <a:pt x="0" y="363"/>
                </a:moveTo>
                <a:cubicBezTo>
                  <a:pt x="77" y="299"/>
                  <a:pt x="155" y="235"/>
                  <a:pt x="249" y="182"/>
                </a:cubicBezTo>
                <a:cubicBezTo>
                  <a:pt x="343" y="129"/>
                  <a:pt x="424" y="68"/>
                  <a:pt x="567" y="45"/>
                </a:cubicBezTo>
                <a:cubicBezTo>
                  <a:pt x="710" y="22"/>
                  <a:pt x="971" y="52"/>
                  <a:pt x="1111" y="45"/>
                </a:cubicBezTo>
                <a:cubicBezTo>
                  <a:pt x="1251" y="38"/>
                  <a:pt x="1328" y="19"/>
                  <a:pt x="1406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898525" y="2044700"/>
            <a:ext cx="18843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spcBef>
                <a:spcPts val="450"/>
              </a:spcBef>
              <a:buFont typeface="Frutiger 45 Light" charset="0"/>
              <a:buNone/>
            </a:pPr>
            <a:r>
              <a:rPr lang="en-GB" sz="1800" b="1">
                <a:latin typeface="Frutiger 45 Light" charset="0"/>
              </a:rPr>
              <a:t>Class definition</a:t>
            </a:r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2879725" y="2260600"/>
            <a:ext cx="1223963" cy="539750"/>
          </a:xfrm>
          <a:custGeom>
            <a:avLst/>
            <a:gdLst>
              <a:gd name="T0" fmla="*/ 0 w 771"/>
              <a:gd name="T1" fmla="*/ 0 h 340"/>
              <a:gd name="T2" fmla="*/ 408 w 771"/>
              <a:gd name="T3" fmla="*/ 68 h 340"/>
              <a:gd name="T4" fmla="*/ 771 w 771"/>
              <a:gd name="T5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1" h="340">
                <a:moveTo>
                  <a:pt x="0" y="0"/>
                </a:moveTo>
                <a:cubicBezTo>
                  <a:pt x="140" y="5"/>
                  <a:pt x="280" y="11"/>
                  <a:pt x="408" y="68"/>
                </a:cubicBezTo>
                <a:cubicBezTo>
                  <a:pt x="536" y="125"/>
                  <a:pt x="653" y="232"/>
                  <a:pt x="771" y="34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287588" y="1260475"/>
            <a:ext cx="23923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spcBef>
                <a:spcPts val="450"/>
              </a:spcBef>
              <a:buFont typeface="Frutiger 45 Light" charset="0"/>
              <a:buNone/>
            </a:pPr>
            <a:r>
              <a:rPr lang="en-GB" sz="1800" b="1">
                <a:latin typeface="Frutiger 45 Light" charset="0"/>
              </a:rPr>
              <a:t>Differential equation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437188" y="1727200"/>
            <a:ext cx="302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x(t) = ax(t) + bu(t)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5480050" y="1743075"/>
            <a:ext cx="3016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25891028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4"/>
          <p:cNvSpPr>
            <a:spLocks noGrp="1"/>
          </p:cNvSpPr>
          <p:nvPr>
            <p:ph type="ftr" idx="4294967295"/>
          </p:nvPr>
        </p:nvSpPr>
        <p:spPr>
          <a:xfrm>
            <a:off x="3124200" y="6248400"/>
            <a:ext cx="2889250" cy="4508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Johan Åkesson 2008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99050"/>
            <a:ext cx="4640262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0"/>
            <a:ext cx="7415212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Hybrid modeling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008063" y="1016000"/>
            <a:ext cx="7489825" cy="392588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class 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BouncingBall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//A model of a bouncing ball 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 parameter Real g = 9.81; //Acceleration due to gravity 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 parameter Real e = 0.9; //Elasticity coefficient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 Real 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pos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(start=1); //Position of the ball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 Real 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vel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(start=0); //Velocity of the ball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equation 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 der(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pos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) = 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vel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;   // 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Newtons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second law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 der(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vel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) = -g;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 when 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pos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&lt;=0 then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   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reinit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(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vel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,-e*pre(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vel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));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  end when;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end </a:t>
            </a:r>
            <a:r>
              <a:rPr lang="en-GB" sz="1600" b="1" dirty="0" err="1">
                <a:solidFill>
                  <a:srgbClr val="3333CC"/>
                </a:solidFill>
                <a:latin typeface="Courier New" charset="0"/>
              </a:rPr>
              <a:t>BouncingBall</a:t>
            </a:r>
            <a:r>
              <a:rPr lang="en-GB" sz="1600" b="1" dirty="0">
                <a:solidFill>
                  <a:srgbClr val="3333CC"/>
                </a:solidFill>
                <a:latin typeface="Courier New" charset="0"/>
              </a:rPr>
              <a:t>;</a:t>
            </a:r>
          </a:p>
          <a:p>
            <a:pPr marL="336550" indent="-336550">
              <a:spcBef>
                <a:spcPts val="40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1600" b="1" dirty="0">
              <a:solidFill>
                <a:srgbClr val="3333CC"/>
              </a:solidFill>
              <a:latin typeface="Courier New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58775" y="4760913"/>
            <a:ext cx="4356100" cy="17637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336550" indent="-336550">
              <a:spcBef>
                <a:spcPts val="4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800" b="1" dirty="0">
                <a:solidFill>
                  <a:srgbClr val="3333CC"/>
                </a:solidFill>
                <a:latin typeface="Courier New" charset="0"/>
              </a:rPr>
              <a:t>class </a:t>
            </a:r>
            <a:r>
              <a:rPr lang="en-GB" sz="1800" b="1" dirty="0" err="1">
                <a:solidFill>
                  <a:srgbClr val="3333CC"/>
                </a:solidFill>
                <a:latin typeface="Courier New" charset="0"/>
              </a:rPr>
              <a:t>BBex</a:t>
            </a:r>
            <a:r>
              <a:rPr lang="en-GB" sz="1800" b="1" dirty="0">
                <a:solidFill>
                  <a:srgbClr val="3333CC"/>
                </a:solidFill>
                <a:latin typeface="Courier New" charset="0"/>
              </a:rPr>
              <a:t> </a:t>
            </a:r>
          </a:p>
          <a:p>
            <a:pPr marL="336550" indent="-336550">
              <a:spcBef>
                <a:spcPts val="4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800" b="1" dirty="0">
                <a:solidFill>
                  <a:srgbClr val="3333CC"/>
                </a:solidFill>
                <a:latin typeface="Courier New" charset="0"/>
              </a:rPr>
              <a:t>  </a:t>
            </a:r>
            <a:r>
              <a:rPr lang="en-GB" sz="1800" b="1" dirty="0" err="1">
                <a:solidFill>
                  <a:srgbClr val="3333CC"/>
                </a:solidFill>
                <a:latin typeface="Courier New" charset="0"/>
              </a:rPr>
              <a:t>BouncingBall</a:t>
            </a:r>
            <a:r>
              <a:rPr lang="en-GB" sz="1800" b="1" dirty="0">
                <a:solidFill>
                  <a:srgbClr val="3333CC"/>
                </a:solidFill>
                <a:latin typeface="Courier New" charset="0"/>
              </a:rPr>
              <a:t> </a:t>
            </a:r>
            <a:r>
              <a:rPr lang="en-GB" sz="1800" b="1" dirty="0" err="1">
                <a:solidFill>
                  <a:srgbClr val="3333CC"/>
                </a:solidFill>
                <a:latin typeface="Courier New" charset="0"/>
              </a:rPr>
              <a:t>eBall</a:t>
            </a:r>
            <a:r>
              <a:rPr lang="en-GB" sz="1800" b="1" dirty="0">
                <a:solidFill>
                  <a:srgbClr val="3333CC"/>
                </a:solidFill>
                <a:latin typeface="Courier New" charset="0"/>
              </a:rPr>
              <a:t>;</a:t>
            </a:r>
          </a:p>
          <a:p>
            <a:pPr marL="336550" indent="-336550">
              <a:spcBef>
                <a:spcPts val="4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800" b="1" dirty="0">
                <a:solidFill>
                  <a:srgbClr val="3333CC"/>
                </a:solidFill>
                <a:latin typeface="Courier New" charset="0"/>
              </a:rPr>
              <a:t>  </a:t>
            </a:r>
            <a:r>
              <a:rPr lang="en-GB" sz="1800" b="1" dirty="0" err="1">
                <a:solidFill>
                  <a:srgbClr val="3333CC"/>
                </a:solidFill>
                <a:latin typeface="Courier New" charset="0"/>
              </a:rPr>
              <a:t>BouncingBall</a:t>
            </a:r>
            <a:r>
              <a:rPr lang="en-GB" sz="1800" b="1" dirty="0">
                <a:solidFill>
                  <a:srgbClr val="3333CC"/>
                </a:solidFill>
                <a:latin typeface="Courier New" charset="0"/>
              </a:rPr>
              <a:t> </a:t>
            </a:r>
            <a:r>
              <a:rPr lang="en-GB" sz="1800" b="1" dirty="0" err="1">
                <a:solidFill>
                  <a:srgbClr val="3333CC"/>
                </a:solidFill>
                <a:latin typeface="Courier New" charset="0"/>
              </a:rPr>
              <a:t>mBall</a:t>
            </a:r>
            <a:r>
              <a:rPr lang="en-GB" sz="1800" b="1" dirty="0">
                <a:solidFill>
                  <a:srgbClr val="3333CC"/>
                </a:solidFill>
                <a:latin typeface="Courier New" charset="0"/>
              </a:rPr>
              <a:t>(g=1.62);</a:t>
            </a:r>
          </a:p>
          <a:p>
            <a:pPr marL="336550" indent="-336550">
              <a:spcBef>
                <a:spcPts val="4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800" b="1" dirty="0">
                <a:solidFill>
                  <a:srgbClr val="3333CC"/>
                </a:solidFill>
                <a:latin typeface="Courier New" charset="0"/>
              </a:rPr>
              <a:t>end </a:t>
            </a:r>
            <a:r>
              <a:rPr lang="en-GB" sz="1800" b="1" dirty="0" err="1">
                <a:solidFill>
                  <a:srgbClr val="3333CC"/>
                </a:solidFill>
                <a:latin typeface="Courier New" charset="0"/>
              </a:rPr>
              <a:t>BBex</a:t>
            </a:r>
            <a:r>
              <a:rPr lang="en-GB" sz="1800" b="1" dirty="0">
                <a:solidFill>
                  <a:srgbClr val="3333CC"/>
                </a:solidFill>
                <a:latin typeface="Courier New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901530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idx="4294967295"/>
          </p:nvPr>
        </p:nvSpPr>
        <p:spPr>
          <a:xfrm>
            <a:off x="3124200" y="6248400"/>
            <a:ext cx="2889250" cy="4508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Johan Åkesson 2008</a:t>
            </a: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4450"/>
            <a:ext cx="7415212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Graphical Modeling</a:t>
            </a: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15900" y="1125538"/>
            <a:ext cx="8856663" cy="55435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model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MotorControl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Modelica.Mechanics.Rotational.Inertia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inertia; 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Modelica.Mechanics.Rotational.Sensors.SpeedSensor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speedSensor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; 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Modelica.Electrical.Machines.BasicMachines.DCMachines.DC_PermanentMagnet DCPM;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Modelica.Electrical.Analog.Basic.Ground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ground; 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Modelica.Electrical.Analog.Sources.SignalVoltage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signalVoltage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; 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Modelica.Blocks.Math.Feedback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feedback;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Modelica.Blocks.Sources.Ramp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ramp(height=100,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startTime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=1); 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Modelica.Blocks.Continuous.PI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PI(k=-2);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equation 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connect(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inertia.flange_b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,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speedSensor.flange_a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);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connect(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DCPM.flange_a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,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inertia.flange_a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); 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connect(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speedSensor.w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, feedback.u2);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connect(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ramp.y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, feedback.u1);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connect(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signalVoltage.n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,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DCPM.pin_ap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);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connect(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signalVoltage.p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,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ground.p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);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connect(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ground.p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,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DCPM.pin_an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);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connect(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feedback.y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,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PI.u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);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  connect(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PI.y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,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signalVoltage.v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);</a:t>
            </a:r>
          </a:p>
          <a:p>
            <a:pPr marL="336550" indent="-336550">
              <a:spcBef>
                <a:spcPts val="350"/>
              </a:spcBef>
              <a:buClr>
                <a:srgbClr val="3333CC"/>
              </a:buClr>
              <a:buFont typeface="Courier New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end </a:t>
            </a:r>
            <a:r>
              <a:rPr lang="en-GB" sz="1400" b="1" dirty="0" err="1">
                <a:solidFill>
                  <a:srgbClr val="3333CC"/>
                </a:solidFill>
                <a:latin typeface="Courier New" charset="0"/>
              </a:rPr>
              <a:t>MotorControl</a:t>
            </a:r>
            <a:r>
              <a:rPr lang="en-GB" sz="1400" b="1" dirty="0">
                <a:solidFill>
                  <a:srgbClr val="3333CC"/>
                </a:solidFill>
                <a:latin typeface="Courier New" charset="0"/>
              </a:rPr>
              <a:t>;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191125"/>
            <a:ext cx="4657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8266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1136</Words>
  <Application>Microsoft Macintosh PowerPoint</Application>
  <PresentationFormat>Bildspel på skärmen (4:3)</PresentationFormat>
  <Paragraphs>232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Vertical Integration in Tool Chains for Modeling Simulation and Optimization of Large-Scale Systems</vt:lpstr>
      <vt:lpstr>In 2006…</vt:lpstr>
      <vt:lpstr>The Landscape</vt:lpstr>
      <vt:lpstr>Outline</vt:lpstr>
      <vt:lpstr>What is Modelica?</vt:lpstr>
      <vt:lpstr>Key Features of Modelica</vt:lpstr>
      <vt:lpstr>A Simple Modelica model</vt:lpstr>
      <vt:lpstr>Hybrid modeling</vt:lpstr>
      <vt:lpstr>Graphical Modeling</vt:lpstr>
      <vt:lpstr>A Modelica-based  Tool Chain</vt:lpstr>
      <vt:lpstr>Industrial Application I Power Plant Start-up Optimization</vt:lpstr>
      <vt:lpstr>Industrial Application I Power Plant Start-up Optimization</vt:lpstr>
      <vt:lpstr>Industrial Application II Grade Changes in Polyethylene Production</vt:lpstr>
      <vt:lpstr>Industrial Application II Grade Changes in Polyethylene Production</vt:lpstr>
      <vt:lpstr>Extension Example – Optimica </vt:lpstr>
      <vt:lpstr>Extension Example – Optimica </vt:lpstr>
      <vt:lpstr>Towards a vertically integrated toolchain</vt:lpstr>
      <vt:lpstr>Interfacing Example –  Modelica, XML Models and CasADi</vt:lpstr>
      <vt:lpstr>Interfacing Example –  Modelica, XML Models and CasADi</vt:lpstr>
      <vt:lpstr>Challenges</vt:lpstr>
      <vt:lpstr>Conclusions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Åkesson</dc:creator>
  <cp:lastModifiedBy>Johan Åkesson</cp:lastModifiedBy>
  <cp:revision>36</cp:revision>
  <dcterms:created xsi:type="dcterms:W3CDTF">2012-09-15T21:32:15Z</dcterms:created>
  <dcterms:modified xsi:type="dcterms:W3CDTF">2012-10-01T11:44:48Z</dcterms:modified>
</cp:coreProperties>
</file>